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97" r:id="rId3"/>
    <p:sldId id="298" r:id="rId4"/>
    <p:sldId id="299" r:id="rId5"/>
    <p:sldId id="300" r:id="rId6"/>
    <p:sldId id="304" r:id="rId7"/>
    <p:sldId id="301" r:id="rId8"/>
    <p:sldId id="302" r:id="rId9"/>
    <p:sldId id="303"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9" r:id="rId75"/>
    <p:sldId id="375" r:id="rId76"/>
    <p:sldId id="376" r:id="rId77"/>
    <p:sldId id="377" r:id="rId78"/>
    <p:sldId id="378" r:id="rId79"/>
  </p:sldIdLst>
  <p:sldSz cx="12192000" cy="6858000"/>
  <p:notesSz cx="6858000" cy="9144000"/>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3" d="100"/>
          <a:sy n="93" d="100"/>
        </p:scale>
        <p:origin x="72"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C25-4E7D-A97F-8C1E45C3B3C4}"/>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C25-4E7D-A97F-8C1E45C3B3C4}"/>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C25-4E7D-A97F-8C1E45C3B3C4}"/>
            </c:ext>
          </c:extLst>
        </c:ser>
        <c:dLbls>
          <c:showLegendKey val="0"/>
          <c:showVal val="0"/>
          <c:showCatName val="0"/>
          <c:showSerName val="0"/>
          <c:showPercent val="0"/>
          <c:showBubbleSize val="0"/>
        </c:dLbls>
        <c:gapWidth val="150"/>
        <c:shape val="box"/>
        <c:axId val="-730363936"/>
        <c:axId val="-730362848"/>
        <c:axId val="-853938800"/>
      </c:bar3DChart>
      <c:catAx>
        <c:axId val="-730363936"/>
        <c:scaling>
          <c:orientation val="minMax"/>
        </c:scaling>
        <c:delete val="0"/>
        <c:axPos val="b"/>
        <c:numFmt formatCode="General" sourceLinked="1"/>
        <c:majorTickMark val="out"/>
        <c:minorTickMark val="none"/>
        <c:tickLblPos val="nextTo"/>
        <c:crossAx val="-730362848"/>
        <c:crosses val="autoZero"/>
        <c:auto val="1"/>
        <c:lblAlgn val="ctr"/>
        <c:lblOffset val="100"/>
        <c:noMultiLvlLbl val="0"/>
      </c:catAx>
      <c:valAx>
        <c:axId val="-730362848"/>
        <c:scaling>
          <c:orientation val="minMax"/>
        </c:scaling>
        <c:delete val="0"/>
        <c:axPos val="l"/>
        <c:majorGridlines/>
        <c:numFmt formatCode="General" sourceLinked="1"/>
        <c:majorTickMark val="out"/>
        <c:minorTickMark val="none"/>
        <c:tickLblPos val="nextTo"/>
        <c:crossAx val="-730363936"/>
        <c:crosses val="autoZero"/>
        <c:crossBetween val="between"/>
      </c:valAx>
      <c:serAx>
        <c:axId val="-853938800"/>
        <c:scaling>
          <c:orientation val="minMax"/>
        </c:scaling>
        <c:delete val="0"/>
        <c:axPos val="b"/>
        <c:majorTickMark val="out"/>
        <c:minorTickMark val="none"/>
        <c:tickLblPos val="nextTo"/>
        <c:crossAx val="-730362848"/>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95415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44040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537591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50D8BCC-FC1C-4562-83BF-4D7E85CB2F34}" type="slidenum">
              <a:rPr lang="en-US" smtClean="0">
                <a:solidFill>
                  <a:prstClr val="black">
                    <a:tint val="75000"/>
                  </a:prstClr>
                </a:solidFill>
              </a:rPr>
              <a:pPr/>
              <a:t>‹#›</a:t>
            </a:fld>
            <a:endParaRPr lang="en-US" dirty="0">
              <a:solidFill>
                <a:prstClr val="black">
                  <a:tint val="75000"/>
                </a:prstClr>
              </a:solidFill>
            </a:endParaRPr>
          </a:p>
        </p:txBody>
      </p:sp>
      <p:sp>
        <p:nvSpPr>
          <p:cNvPr id="2" name="Title 1"/>
          <p:cNvSpPr>
            <a:spLocks noGrp="1"/>
          </p:cNvSpPr>
          <p:nvPr>
            <p:ph type="ctrTitle"/>
          </p:nvPr>
        </p:nvSpPr>
        <p:spPr>
          <a:xfrm>
            <a:off x="838202" y="1302026"/>
            <a:ext cx="10515597" cy="689114"/>
          </a:xfrm>
        </p:spPr>
        <p:txBody>
          <a:bodyPr anchor="b">
            <a:normAutofit/>
          </a:bodyPr>
          <a:lstStyle>
            <a:lvl1pPr algn="ctr">
              <a:defRPr sz="3200"/>
            </a:lvl1pPr>
          </a:lstStyle>
          <a:p>
            <a:r>
              <a:rPr lang="en-US" dirty="0"/>
              <a:t>Click to edit Master title style</a:t>
            </a:r>
          </a:p>
        </p:txBody>
      </p:sp>
      <p:sp>
        <p:nvSpPr>
          <p:cNvPr id="3" name="Subtitle 2"/>
          <p:cNvSpPr>
            <a:spLocks noGrp="1"/>
          </p:cNvSpPr>
          <p:nvPr>
            <p:ph type="subTitle" idx="1"/>
          </p:nvPr>
        </p:nvSpPr>
        <p:spPr>
          <a:xfrm>
            <a:off x="1506331" y="2553749"/>
            <a:ext cx="9144000" cy="1063694"/>
          </a:xfrm>
        </p:spPr>
        <p:txBody>
          <a:bodyPr>
            <a:normAutofit/>
          </a:bodyPr>
          <a:lstStyle>
            <a:lvl1pPr marL="0" indent="0" algn="ctr">
              <a:buNone/>
              <a:defRPr sz="3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3072E454-BB3E-4CF4-BBDA-82FF47A90676}" type="datetime1">
              <a:rPr lang="en-US" smtClean="0">
                <a:solidFill>
                  <a:prstClr val="black">
                    <a:tint val="75000"/>
                  </a:prstClr>
                </a:solidFill>
              </a:rPr>
              <a:pPr/>
              <a:t>3/2/2020</a:t>
            </a:fld>
            <a:endParaRPr lang="en-US">
              <a:solidFill>
                <a:prstClr val="black">
                  <a:tint val="75000"/>
                </a:prstClr>
              </a:solidFill>
            </a:endParaRPr>
          </a:p>
        </p:txBody>
      </p:sp>
      <p:sp>
        <p:nvSpPr>
          <p:cNvPr id="5" name="Footer Placeholder 4"/>
          <p:cNvSpPr>
            <a:spLocks noGrp="1"/>
          </p:cNvSpPr>
          <p:nvPr>
            <p:ph type="ftr" sz="quarter" idx="11"/>
          </p:nvPr>
        </p:nvSpPr>
        <p:spPr>
          <a:xfrm>
            <a:off x="3978137" y="6356351"/>
            <a:ext cx="4200387" cy="365125"/>
          </a:xfrm>
        </p:spPr>
        <p:txBody>
          <a:bodyPr/>
          <a:lstStyle/>
          <a:p>
            <a:r>
              <a:rPr lang="en-GB">
                <a:solidFill>
                  <a:prstClr val="black">
                    <a:tint val="75000"/>
                  </a:prstClr>
                </a:solidFill>
              </a:rPr>
              <a:t>ELEC2208 – Power Electronics and Drives</a:t>
            </a:r>
            <a:endParaRPr lang="en-US" dirty="0">
              <a:solidFill>
                <a:prstClr val="black">
                  <a:tint val="75000"/>
                </a:prstClr>
              </a:solidFill>
            </a:endParaRPr>
          </a:p>
        </p:txBody>
      </p:sp>
      <p:sp>
        <p:nvSpPr>
          <p:cNvPr id="16" name="Content Placeholder 2"/>
          <p:cNvSpPr>
            <a:spLocks noGrp="1"/>
          </p:cNvSpPr>
          <p:nvPr>
            <p:ph sz="half" idx="13"/>
          </p:nvPr>
        </p:nvSpPr>
        <p:spPr>
          <a:xfrm>
            <a:off x="1506331" y="4180053"/>
            <a:ext cx="9161669" cy="1698234"/>
          </a:xfrm>
        </p:spPr>
        <p:txBody>
          <a:bodyPr>
            <a:normAutofit/>
          </a:bodyPr>
          <a:lstStyle>
            <a:lvl1pPr marL="0" indent="0" algn="ctr">
              <a:buNone/>
              <a:defRPr sz="2200"/>
            </a:lvl1pPr>
          </a:lstStyle>
          <a:p>
            <a:pPr lvl="0"/>
            <a:r>
              <a:rPr lang="en-US" dirty="0"/>
              <a:t>Click to edit Master text styles</a:t>
            </a:r>
          </a:p>
        </p:txBody>
      </p:sp>
    </p:spTree>
    <p:extLst>
      <p:ext uri="{BB962C8B-B14F-4D97-AF65-F5344CB8AC3E}">
        <p14:creationId xmlns:p14="http://schemas.microsoft.com/office/powerpoint/2010/main" val="2081415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graphicFrame>
        <p:nvGraphicFramePr>
          <p:cNvPr id="6" name="TPChart" hidden="1"/>
          <p:cNvGraphicFramePr/>
          <p:nvPr userDrawn="1"/>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64891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802713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59217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7186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34762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450016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18208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92144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78308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80429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D24002-B881-4164-B71F-DD2390E87680}" type="datetimeFigureOut">
              <a:rPr lang="fr-FR" smtClean="0">
                <a:solidFill>
                  <a:prstClr val="black">
                    <a:tint val="75000"/>
                  </a:prstClr>
                </a:solidFill>
              </a:rPr>
              <a:pPr/>
              <a:t>02/03/2020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266700" y="139700"/>
            <a:ext cx="11658600" cy="464343"/>
          </a:xfrm>
          <a:prstGeom prst="rect">
            <a:avLst/>
          </a:prstGeom>
          <a:solidFill>
            <a:schemeClr val="bg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8" name="Rectangle 7"/>
          <p:cNvSpPr/>
          <p:nvPr userDrawn="1"/>
        </p:nvSpPr>
        <p:spPr>
          <a:xfrm>
            <a:off x="266700" y="456406"/>
            <a:ext cx="11658600" cy="205304"/>
          </a:xfrm>
          <a:prstGeom prst="rect">
            <a:avLst/>
          </a:prstGeom>
          <a:solidFill>
            <a:schemeClr val="bg2">
              <a:lumMod val="9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5" name="Rectangle 14"/>
          <p:cNvSpPr/>
          <p:nvPr userDrawn="1"/>
        </p:nvSpPr>
        <p:spPr>
          <a:xfrm>
            <a:off x="266700" y="6193077"/>
            <a:ext cx="11658600" cy="464343"/>
          </a:xfrm>
          <a:prstGeom prst="rect">
            <a:avLst/>
          </a:prstGeom>
          <a:solidFill>
            <a:schemeClr val="bg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16" name="Rectangle 15"/>
          <p:cNvSpPr/>
          <p:nvPr userDrawn="1"/>
        </p:nvSpPr>
        <p:spPr>
          <a:xfrm>
            <a:off x="266700" y="6509782"/>
            <a:ext cx="11658600" cy="348217"/>
          </a:xfrm>
          <a:prstGeom prst="rect">
            <a:avLst/>
          </a:prstGeom>
          <a:solidFill>
            <a:schemeClr val="bg2">
              <a:lumMod val="9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7" name="TextBox 16"/>
          <p:cNvSpPr txBox="1"/>
          <p:nvPr userDrawn="1"/>
        </p:nvSpPr>
        <p:spPr>
          <a:xfrm>
            <a:off x="292548" y="6166368"/>
            <a:ext cx="1940211" cy="369332"/>
          </a:xfrm>
          <a:prstGeom prst="rect">
            <a:avLst/>
          </a:prstGeom>
          <a:noFill/>
        </p:spPr>
        <p:txBody>
          <a:bodyPr wrap="none" rtlCol="0" anchor="ctr">
            <a:spAutoFit/>
          </a:bodyPr>
          <a:lstStyle/>
          <a:p>
            <a:r>
              <a:rPr lang="en-GB" dirty="0">
                <a:solidFill>
                  <a:srgbClr val="E7E6E6">
                    <a:lumMod val="90000"/>
                  </a:srgbClr>
                </a:solidFill>
              </a:rPr>
              <a:t>Dr Frederic Gardes</a:t>
            </a:r>
            <a:endParaRPr lang="fr-FR" dirty="0">
              <a:solidFill>
                <a:srgbClr val="E7E6E6">
                  <a:lumMod val="90000"/>
                </a:srgbClr>
              </a:solidFill>
            </a:endParaRPr>
          </a:p>
        </p:txBody>
      </p:sp>
      <p:sp>
        <p:nvSpPr>
          <p:cNvPr id="19" name="TextBox 18"/>
          <p:cNvSpPr txBox="1"/>
          <p:nvPr userDrawn="1"/>
        </p:nvSpPr>
        <p:spPr>
          <a:xfrm>
            <a:off x="266700" y="6515416"/>
            <a:ext cx="4318618" cy="369332"/>
          </a:xfrm>
          <a:prstGeom prst="rect">
            <a:avLst/>
          </a:prstGeom>
          <a:noFill/>
        </p:spPr>
        <p:txBody>
          <a:bodyPr wrap="none" rtlCol="0" anchor="ctr">
            <a:spAutoFit/>
          </a:bodyPr>
          <a:lstStyle/>
          <a:p>
            <a:r>
              <a:rPr lang="en-GB" dirty="0">
                <a:solidFill>
                  <a:srgbClr val="E7E6E6">
                    <a:lumMod val="75000"/>
                  </a:srgbClr>
                </a:solidFill>
              </a:rPr>
              <a:t>Power electronics and Drives – ELEC2208 - 1</a:t>
            </a:r>
            <a:endParaRPr lang="fr-FR" dirty="0">
              <a:solidFill>
                <a:srgbClr val="E7E6E6">
                  <a:lumMod val="75000"/>
                </a:srgbClr>
              </a:solidFill>
            </a:endParaRPr>
          </a:p>
        </p:txBody>
      </p:sp>
      <p:sp>
        <p:nvSpPr>
          <p:cNvPr id="23" name="TextBox 22"/>
          <p:cNvSpPr txBox="1"/>
          <p:nvPr userDrawn="1"/>
        </p:nvSpPr>
        <p:spPr>
          <a:xfrm>
            <a:off x="9235789" y="6176963"/>
            <a:ext cx="2704715" cy="369332"/>
          </a:xfrm>
          <a:prstGeom prst="rect">
            <a:avLst/>
          </a:prstGeom>
          <a:noFill/>
        </p:spPr>
        <p:txBody>
          <a:bodyPr wrap="none" rtlCol="0" anchor="ctr">
            <a:spAutoFit/>
          </a:bodyPr>
          <a:lstStyle/>
          <a:p>
            <a:r>
              <a:rPr lang="en-GB" dirty="0">
                <a:solidFill>
                  <a:srgbClr val="E7E6E6">
                    <a:lumMod val="90000"/>
                  </a:srgbClr>
                </a:solidFill>
              </a:rPr>
              <a:t>University of Southampton</a:t>
            </a:r>
            <a:endParaRPr lang="fr-FR" dirty="0">
              <a:solidFill>
                <a:srgbClr val="E7E6E6">
                  <a:lumMod val="90000"/>
                </a:srgbClr>
              </a:solidFill>
            </a:endParaRPr>
          </a:p>
        </p:txBody>
      </p:sp>
    </p:spTree>
    <p:extLst>
      <p:ext uri="{BB962C8B-B14F-4D97-AF65-F5344CB8AC3E}">
        <p14:creationId xmlns:p14="http://schemas.microsoft.com/office/powerpoint/2010/main" val="2009510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www.morganelectricalmaterials.com/media/1996/technicalhandbookglobalproof_0.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54200" y="1175657"/>
            <a:ext cx="7886700" cy="218984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rgbClr val="E7E6E6">
                    <a:lumMod val="50000"/>
                  </a:srgbClr>
                </a:solidFill>
              </a:rPr>
              <a:t>Power electronic an drives: ELEC 2208 – 4</a:t>
            </a:r>
          </a:p>
          <a:p>
            <a:pPr algn="ctr"/>
            <a:r>
              <a:rPr lang="en-US" sz="3200" b="1" dirty="0">
                <a:solidFill>
                  <a:prstClr val="white"/>
                </a:solidFill>
              </a:rPr>
              <a:t>Chapter 1: Electromagnetic and Mechanical Fundamentals</a:t>
            </a:r>
            <a:endParaRPr lang="fr-FR" sz="3200" dirty="0">
              <a:solidFill>
                <a:srgbClr val="E7E6E6">
                  <a:lumMod val="50000"/>
                </a:srgbClr>
              </a:solidFill>
            </a:endParaRPr>
          </a:p>
        </p:txBody>
      </p:sp>
      <p:sp>
        <p:nvSpPr>
          <p:cNvPr id="5" name="Rectangle 4"/>
          <p:cNvSpPr/>
          <p:nvPr/>
        </p:nvSpPr>
        <p:spPr>
          <a:xfrm>
            <a:off x="4027578" y="3701534"/>
            <a:ext cx="3539944" cy="1569660"/>
          </a:xfrm>
          <a:prstGeom prst="rect">
            <a:avLst/>
          </a:prstGeom>
        </p:spPr>
        <p:txBody>
          <a:bodyPr wrap="none">
            <a:spAutoFit/>
          </a:bodyPr>
          <a:lstStyle/>
          <a:p>
            <a:pPr algn="ctr"/>
            <a:r>
              <a:rPr lang="en-GB" sz="2400" dirty="0">
                <a:solidFill>
                  <a:srgbClr val="E7E6E6">
                    <a:lumMod val="50000"/>
                  </a:srgbClr>
                </a:solidFill>
              </a:rPr>
              <a:t>Dr Frederic Gardes</a:t>
            </a:r>
          </a:p>
          <a:p>
            <a:pPr algn="ctr"/>
            <a:r>
              <a:rPr lang="en-GB" sz="2400" dirty="0">
                <a:solidFill>
                  <a:srgbClr val="E7E6E6">
                    <a:lumMod val="50000"/>
                  </a:srgbClr>
                </a:solidFill>
              </a:rPr>
              <a:t>University of Southampton</a:t>
            </a:r>
          </a:p>
          <a:p>
            <a:pPr algn="ctr"/>
            <a:endParaRPr lang="en-GB" sz="2400" dirty="0">
              <a:solidFill>
                <a:srgbClr val="E7E6E6">
                  <a:lumMod val="50000"/>
                </a:srgbClr>
              </a:solidFill>
            </a:endParaRPr>
          </a:p>
          <a:p>
            <a:pPr algn="ctr"/>
            <a:r>
              <a:rPr lang="en-GB" sz="2400">
                <a:solidFill>
                  <a:srgbClr val="E7E6E6">
                    <a:lumMod val="50000"/>
                  </a:srgbClr>
                </a:solidFill>
              </a:rPr>
              <a:t>2019-2020s</a:t>
            </a:r>
            <a:endParaRPr lang="fr-FR" sz="2400" dirty="0">
              <a:solidFill>
                <a:prstClr val="black"/>
              </a:solidFill>
            </a:endParaRPr>
          </a:p>
        </p:txBody>
      </p:sp>
    </p:spTree>
    <p:extLst>
      <p:ext uri="{BB962C8B-B14F-4D97-AF65-F5344CB8AC3E}">
        <p14:creationId xmlns:p14="http://schemas.microsoft.com/office/powerpoint/2010/main" val="2279641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High Repeatability and...</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3126" y="3083567"/>
            <a:ext cx="3080506" cy="3082752"/>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53943" y="3083567"/>
            <a:ext cx="3099353" cy="3101614"/>
          </a:xfrm>
          <a:prstGeom prst="rect">
            <a:avLst/>
          </a:prstGeom>
        </p:spPr>
      </p:pic>
      <p:sp>
        <p:nvSpPr>
          <p:cNvPr id="7" name="Rectangle 6"/>
          <p:cNvSpPr/>
          <p:nvPr/>
        </p:nvSpPr>
        <p:spPr>
          <a:xfrm>
            <a:off x="2521040" y="2302235"/>
            <a:ext cx="1864678" cy="369332"/>
          </a:xfrm>
          <a:prstGeom prst="rect">
            <a:avLst/>
          </a:prstGeom>
        </p:spPr>
        <p:txBody>
          <a:bodyPr wrap="none">
            <a:spAutoFit/>
          </a:bodyPr>
          <a:lstStyle/>
          <a:p>
            <a:r>
              <a:rPr lang="en-GB">
                <a:latin typeface="CMSS10"/>
              </a:rPr>
              <a:t>....Low Accuracy</a:t>
            </a:r>
            <a:endParaRPr lang="en-GB" dirty="0"/>
          </a:p>
        </p:txBody>
      </p:sp>
      <p:sp>
        <p:nvSpPr>
          <p:cNvPr id="8" name="Rectangle 7"/>
          <p:cNvSpPr/>
          <p:nvPr/>
        </p:nvSpPr>
        <p:spPr>
          <a:xfrm>
            <a:off x="7645632" y="2302235"/>
            <a:ext cx="1915974" cy="369332"/>
          </a:xfrm>
          <a:prstGeom prst="rect">
            <a:avLst/>
          </a:prstGeom>
        </p:spPr>
        <p:txBody>
          <a:bodyPr wrap="none">
            <a:spAutoFit/>
          </a:bodyPr>
          <a:lstStyle/>
          <a:p>
            <a:r>
              <a:rPr lang="en-GB" dirty="0">
                <a:latin typeface="CMSS10"/>
              </a:rPr>
              <a:t>....High Accuracy</a:t>
            </a:r>
            <a:endParaRPr lang="en-GB" dirty="0"/>
          </a:p>
        </p:txBody>
      </p:sp>
    </p:spTree>
    <p:extLst>
      <p:ext uri="{BB962C8B-B14F-4D97-AF65-F5344CB8AC3E}">
        <p14:creationId xmlns:p14="http://schemas.microsoft.com/office/powerpoint/2010/main" val="3975397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Low Repeatability and Low Accuracy</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29264" y="1792340"/>
            <a:ext cx="4058653" cy="4061613"/>
          </a:xfrm>
          <a:prstGeom prst="rect">
            <a:avLst/>
          </a:prstGeom>
        </p:spPr>
      </p:pic>
    </p:spTree>
    <p:extLst>
      <p:ext uri="{BB962C8B-B14F-4D97-AF65-F5344CB8AC3E}">
        <p14:creationId xmlns:p14="http://schemas.microsoft.com/office/powerpoint/2010/main" val="187513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Resolution</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00424" y="2016931"/>
            <a:ext cx="3816551" cy="3819334"/>
          </a:xfrm>
          <a:prstGeom prst="rect">
            <a:avLst/>
          </a:prstGeom>
        </p:spPr>
      </p:pic>
      <p:sp>
        <p:nvSpPr>
          <p:cNvPr id="7" name="Rectangle 6"/>
          <p:cNvSpPr/>
          <p:nvPr/>
        </p:nvSpPr>
        <p:spPr>
          <a:xfrm>
            <a:off x="968215" y="3292460"/>
            <a:ext cx="2600392" cy="461665"/>
          </a:xfrm>
          <a:prstGeom prst="rect">
            <a:avLst/>
          </a:prstGeom>
        </p:spPr>
        <p:txBody>
          <a:bodyPr wrap="none">
            <a:spAutoFit/>
          </a:bodyPr>
          <a:lstStyle/>
          <a:p>
            <a:r>
              <a:rPr lang="en-GB" sz="2400" dirty="0">
                <a:latin typeface="CMSS12"/>
              </a:rPr>
              <a:t>Coarse resolution</a:t>
            </a:r>
            <a:endParaRPr lang="en-GB" sz="2400" dirty="0"/>
          </a:p>
        </p:txBody>
      </p:sp>
    </p:spTree>
    <p:extLst>
      <p:ext uri="{BB962C8B-B14F-4D97-AF65-F5344CB8AC3E}">
        <p14:creationId xmlns:p14="http://schemas.microsoft.com/office/powerpoint/2010/main" val="343840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Resolution</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5119" y="2016931"/>
            <a:ext cx="3816551" cy="3819334"/>
          </a:xfrm>
          <a:prstGeom prst="rect">
            <a:avLst/>
          </a:prstGeom>
        </p:spPr>
      </p:pic>
      <p:sp>
        <p:nvSpPr>
          <p:cNvPr id="7" name="Rectangle 6"/>
          <p:cNvSpPr/>
          <p:nvPr/>
        </p:nvSpPr>
        <p:spPr>
          <a:xfrm>
            <a:off x="1144678" y="1555266"/>
            <a:ext cx="2600392" cy="461665"/>
          </a:xfrm>
          <a:prstGeom prst="rect">
            <a:avLst/>
          </a:prstGeom>
        </p:spPr>
        <p:txBody>
          <a:bodyPr wrap="none">
            <a:spAutoFit/>
          </a:bodyPr>
          <a:lstStyle/>
          <a:p>
            <a:r>
              <a:rPr lang="en-GB" sz="2400" dirty="0">
                <a:latin typeface="CMSS12"/>
              </a:rPr>
              <a:t>Coarse resolution</a:t>
            </a:r>
            <a:endParaRPr lang="en-GB" sz="24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08700" y="2016931"/>
            <a:ext cx="3949700" cy="3952580"/>
          </a:xfrm>
          <a:prstGeom prst="rect">
            <a:avLst/>
          </a:prstGeom>
        </p:spPr>
      </p:pic>
      <p:sp>
        <p:nvSpPr>
          <p:cNvPr id="8" name="Rectangle 7"/>
          <p:cNvSpPr/>
          <p:nvPr/>
        </p:nvSpPr>
        <p:spPr>
          <a:xfrm>
            <a:off x="6783354" y="1535668"/>
            <a:ext cx="2206053" cy="461665"/>
          </a:xfrm>
          <a:prstGeom prst="rect">
            <a:avLst/>
          </a:prstGeom>
        </p:spPr>
        <p:txBody>
          <a:bodyPr wrap="none">
            <a:spAutoFit/>
          </a:bodyPr>
          <a:lstStyle/>
          <a:p>
            <a:r>
              <a:rPr lang="en-GB" sz="2400" dirty="0">
                <a:latin typeface="CMSS12"/>
              </a:rPr>
              <a:t>Fine resolution</a:t>
            </a:r>
            <a:endParaRPr lang="en-GB" sz="2400" dirty="0"/>
          </a:p>
        </p:txBody>
      </p:sp>
    </p:spTree>
    <p:extLst>
      <p:ext uri="{BB962C8B-B14F-4D97-AF65-F5344CB8AC3E}">
        <p14:creationId xmlns:p14="http://schemas.microsoft.com/office/powerpoint/2010/main" val="4048275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Random Errors - 1</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6" name="Rectangle 5"/>
          <p:cNvSpPr/>
          <p:nvPr/>
        </p:nvSpPr>
        <p:spPr>
          <a:xfrm>
            <a:off x="561488" y="1395666"/>
            <a:ext cx="6071088" cy="4832092"/>
          </a:xfrm>
          <a:prstGeom prst="rect">
            <a:avLst/>
          </a:prstGeom>
        </p:spPr>
        <p:txBody>
          <a:bodyPr wrap="square">
            <a:spAutoFit/>
          </a:bodyPr>
          <a:lstStyle/>
          <a:p>
            <a:pPr marL="342900" indent="-342900">
              <a:buFont typeface="Arial" panose="020B0604020202020204" pitchFamily="34" charset="0"/>
              <a:buChar char="•"/>
            </a:pPr>
            <a:r>
              <a:rPr lang="en-GB" sz="2800" dirty="0"/>
              <a:t>If a large set of data is taken from a transducer under identical conditions, and if the errors generated by the measurement system are random, the distribution of values about the mean will be Gaussian. </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In this form of distribution, 68% of the readings lie within 1 standard deviation of the mean and 95% lie within 2 standard deviations.</a:t>
            </a:r>
          </a:p>
        </p:txBody>
      </p:sp>
      <p:pic>
        <p:nvPicPr>
          <p:cNvPr id="1028" name="Picture 4" descr="http://www.onlineinvestingai.com/blog/wp-content/uploads/2010/05/bell-curv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32575" y="1891995"/>
            <a:ext cx="5305425"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580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Random Errors - 2</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2100" y="1535668"/>
            <a:ext cx="6748462" cy="4572896"/>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52800" y="2219988"/>
            <a:ext cx="5903495" cy="1367953"/>
          </a:xfrm>
          <a:prstGeom prst="rect">
            <a:avLst/>
          </a:prstGeom>
        </p:spPr>
      </p:pic>
      <p:sp>
        <p:nvSpPr>
          <p:cNvPr id="7" name="TextBox 6"/>
          <p:cNvSpPr txBox="1"/>
          <p:nvPr/>
        </p:nvSpPr>
        <p:spPr>
          <a:xfrm>
            <a:off x="4507833" y="1339765"/>
            <a:ext cx="7430168" cy="830997"/>
          </a:xfrm>
          <a:prstGeom prst="rect">
            <a:avLst/>
          </a:prstGeom>
          <a:noFill/>
        </p:spPr>
        <p:txBody>
          <a:bodyPr wrap="square" rtlCol="0">
            <a:spAutoFit/>
          </a:bodyPr>
          <a:lstStyle/>
          <a:p>
            <a:r>
              <a:rPr lang="en-GB" sz="2400" dirty="0"/>
              <a:t>If a sample of n readings are taken with value x1, x2, x3, …. </a:t>
            </a:r>
            <a:r>
              <a:rPr lang="en-GB" sz="2400" dirty="0" err="1"/>
              <a:t>Xn</a:t>
            </a:r>
            <a:r>
              <a:rPr lang="en-GB" sz="2400" dirty="0"/>
              <a:t>, the mean is given by </a:t>
            </a:r>
          </a:p>
        </p:txBody>
      </p:sp>
      <p:sp>
        <p:nvSpPr>
          <p:cNvPr id="9" name="TextBox 8"/>
          <p:cNvSpPr txBox="1"/>
          <p:nvPr/>
        </p:nvSpPr>
        <p:spPr>
          <a:xfrm>
            <a:off x="5598695" y="3673892"/>
            <a:ext cx="6491706" cy="1938992"/>
          </a:xfrm>
          <a:prstGeom prst="rect">
            <a:avLst/>
          </a:prstGeom>
          <a:noFill/>
        </p:spPr>
        <p:txBody>
          <a:bodyPr wrap="square" rtlCol="0">
            <a:spAutoFit/>
          </a:bodyPr>
          <a:lstStyle/>
          <a:p>
            <a:r>
              <a:rPr lang="en-GB" sz="2400" dirty="0"/>
              <a:t>The mean value is dependant of the number of samples taken and on the spread. </a:t>
            </a:r>
          </a:p>
          <a:p>
            <a:r>
              <a:rPr lang="en-GB" sz="2400" dirty="0"/>
              <a:t>The true mean value would require an infinite amount of point and therefore cannot be determined.</a:t>
            </a:r>
          </a:p>
        </p:txBody>
      </p:sp>
    </p:spTree>
    <p:extLst>
      <p:ext uri="{BB962C8B-B14F-4D97-AF65-F5344CB8AC3E}">
        <p14:creationId xmlns:p14="http://schemas.microsoft.com/office/powerpoint/2010/main" val="1235927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Random Errors - 2</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2100" y="1535668"/>
            <a:ext cx="6748462" cy="4572896"/>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71169" y="1981298"/>
            <a:ext cx="5903495" cy="1604210"/>
          </a:xfrm>
          <a:prstGeom prst="rect">
            <a:avLst/>
          </a:prstGeom>
        </p:spPr>
      </p:pic>
      <p:sp>
        <p:nvSpPr>
          <p:cNvPr id="7" name="TextBox 6"/>
          <p:cNvSpPr txBox="1"/>
          <p:nvPr/>
        </p:nvSpPr>
        <p:spPr>
          <a:xfrm>
            <a:off x="4507833" y="1339765"/>
            <a:ext cx="7430168" cy="461665"/>
          </a:xfrm>
          <a:prstGeom prst="rect">
            <a:avLst/>
          </a:prstGeom>
          <a:noFill/>
        </p:spPr>
        <p:txBody>
          <a:bodyPr wrap="square" rtlCol="0">
            <a:spAutoFit/>
          </a:bodyPr>
          <a:lstStyle/>
          <a:p>
            <a:r>
              <a:rPr lang="en-GB" sz="2400" dirty="0"/>
              <a:t>The standard error of the mean:</a:t>
            </a:r>
          </a:p>
        </p:txBody>
      </p:sp>
      <p:sp>
        <p:nvSpPr>
          <p:cNvPr id="9" name="TextBox 8"/>
          <p:cNvSpPr txBox="1"/>
          <p:nvPr/>
        </p:nvSpPr>
        <p:spPr>
          <a:xfrm>
            <a:off x="5598695" y="3673892"/>
            <a:ext cx="6491706" cy="1200329"/>
          </a:xfrm>
          <a:prstGeom prst="rect">
            <a:avLst/>
          </a:prstGeom>
          <a:noFill/>
        </p:spPr>
        <p:txBody>
          <a:bodyPr wrap="square" rtlCol="0">
            <a:spAutoFit/>
          </a:bodyPr>
          <a:lstStyle/>
          <a:p>
            <a:r>
              <a:rPr lang="en-GB" sz="2400" dirty="0"/>
              <a:t>Enables to estimate the probability of how close the mean of a set of data is to the true mean of the system.</a:t>
            </a:r>
          </a:p>
        </p:txBody>
      </p:sp>
    </p:spTree>
    <p:extLst>
      <p:ext uri="{BB962C8B-B14F-4D97-AF65-F5344CB8AC3E}">
        <p14:creationId xmlns:p14="http://schemas.microsoft.com/office/powerpoint/2010/main" val="235556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Systematic Errors - 1</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7" name="TextBox 6"/>
          <p:cNvSpPr txBox="1"/>
          <p:nvPr/>
        </p:nvSpPr>
        <p:spPr>
          <a:xfrm>
            <a:off x="1411705" y="1853112"/>
            <a:ext cx="9849853" cy="4031873"/>
          </a:xfrm>
          <a:prstGeom prst="rect">
            <a:avLst/>
          </a:prstGeom>
          <a:noFill/>
        </p:spPr>
        <p:txBody>
          <a:bodyPr wrap="square" rtlCol="0">
            <a:spAutoFit/>
          </a:bodyPr>
          <a:lstStyle/>
          <a:p>
            <a:pPr marL="342900" indent="-342900">
              <a:buFont typeface="Arial" panose="020B0604020202020204" pitchFamily="34" charset="0"/>
              <a:buChar char="•"/>
            </a:pPr>
            <a:r>
              <a:rPr lang="en-GB" sz="3200" dirty="0"/>
              <a:t>By taking a large number of samples, the random errors can be reduced to a very low value.</a:t>
            </a:r>
          </a:p>
          <a:p>
            <a:pPr marL="342900" indent="-342900">
              <a:buFont typeface="Arial" panose="020B0604020202020204" pitchFamily="34" charset="0"/>
              <a:buChar char="•"/>
            </a:pPr>
            <a:endParaRPr lang="en-GB" sz="3200" dirty="0"/>
          </a:p>
          <a:p>
            <a:pPr marL="342900" indent="-342900">
              <a:buFont typeface="Arial" panose="020B0604020202020204" pitchFamily="34" charset="0"/>
              <a:buChar char="•"/>
            </a:pPr>
            <a:r>
              <a:rPr lang="en-GB" sz="3200" dirty="0"/>
              <a:t>A systematic error occurs when all the measurements are shifted in one direction by an equal amount.</a:t>
            </a:r>
          </a:p>
          <a:p>
            <a:pPr marL="342900" indent="-342900">
              <a:buFont typeface="Arial" panose="020B0604020202020204" pitchFamily="34" charset="0"/>
              <a:buChar char="•"/>
            </a:pPr>
            <a:endParaRPr lang="en-GB" sz="3200" dirty="0"/>
          </a:p>
          <a:p>
            <a:pPr marL="342900" indent="-342900">
              <a:buFont typeface="Arial" panose="020B0604020202020204" pitchFamily="34" charset="0"/>
              <a:buChar char="•"/>
            </a:pPr>
            <a:r>
              <a:rPr lang="en-GB" sz="3200" dirty="0"/>
              <a:t>A measurement is </a:t>
            </a:r>
            <a:r>
              <a:rPr lang="en-GB" sz="3200" b="1" dirty="0"/>
              <a:t>accurate</a:t>
            </a:r>
            <a:r>
              <a:rPr lang="en-GB" sz="3200" dirty="0"/>
              <a:t> if the systematic error is small, and it is </a:t>
            </a:r>
            <a:r>
              <a:rPr lang="en-GB" sz="3200" b="1" dirty="0"/>
              <a:t>precise</a:t>
            </a:r>
            <a:r>
              <a:rPr lang="en-GB" sz="3200" dirty="0"/>
              <a:t> if the random error is small.</a:t>
            </a:r>
          </a:p>
        </p:txBody>
      </p:sp>
    </p:spTree>
    <p:extLst>
      <p:ext uri="{BB962C8B-B14F-4D97-AF65-F5344CB8AC3E}">
        <p14:creationId xmlns:p14="http://schemas.microsoft.com/office/powerpoint/2010/main" val="2938989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Systematic Errors - </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99217" y="1535668"/>
            <a:ext cx="6736095" cy="4585732"/>
          </a:xfrm>
          <a:prstGeom prst="rect">
            <a:avLst/>
          </a:prstGeom>
        </p:spPr>
      </p:pic>
    </p:spTree>
    <p:extLst>
      <p:ext uri="{BB962C8B-B14F-4D97-AF65-F5344CB8AC3E}">
        <p14:creationId xmlns:p14="http://schemas.microsoft.com/office/powerpoint/2010/main" val="42839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Digital Errors - 1</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7" name="TextBox 6"/>
          <p:cNvSpPr txBox="1"/>
          <p:nvPr/>
        </p:nvSpPr>
        <p:spPr>
          <a:xfrm>
            <a:off x="1411705" y="1853112"/>
            <a:ext cx="9849853" cy="3046988"/>
          </a:xfrm>
          <a:prstGeom prst="rect">
            <a:avLst/>
          </a:prstGeom>
          <a:noFill/>
        </p:spPr>
        <p:txBody>
          <a:bodyPr wrap="square" rtlCol="0">
            <a:spAutoFit/>
          </a:bodyPr>
          <a:lstStyle/>
          <a:p>
            <a:pPr marL="457200" indent="-457200">
              <a:buFont typeface="Arial" panose="020B0604020202020204" pitchFamily="34" charset="0"/>
              <a:buChar char="•"/>
            </a:pPr>
            <a:r>
              <a:rPr lang="en-GB" sz="3200" dirty="0"/>
              <a:t>Increasing reliance on digital-control techniques in drive systems. Digital controllers require the transducer's output to be sampled and digitised.</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r>
              <a:rPr lang="en-GB" sz="3200" dirty="0"/>
              <a:t>The actual process of sampling will introduce a number of errors of its own.</a:t>
            </a:r>
          </a:p>
        </p:txBody>
      </p:sp>
    </p:spTree>
    <p:extLst>
      <p:ext uri="{BB962C8B-B14F-4D97-AF65-F5344CB8AC3E}">
        <p14:creationId xmlns:p14="http://schemas.microsoft.com/office/powerpoint/2010/main" val="3455832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520825"/>
            <a:ext cx="10515600" cy="4351338"/>
          </a:xfrm>
        </p:spPr>
        <p:txBody>
          <a:bodyPr>
            <a:normAutofit/>
          </a:bodyPr>
          <a:lstStyle/>
          <a:p>
            <a:r>
              <a:rPr lang="en-MY" dirty="0"/>
              <a:t>Chapter 1 covers the following basic definitions:</a:t>
            </a:r>
          </a:p>
          <a:p>
            <a:pPr lvl="1"/>
            <a:r>
              <a:rPr lang="en-MY" dirty="0"/>
              <a:t>Moment of inertia</a:t>
            </a:r>
          </a:p>
          <a:p>
            <a:pPr lvl="1"/>
            <a:r>
              <a:rPr lang="en-MY" dirty="0"/>
              <a:t>Friction</a:t>
            </a:r>
          </a:p>
          <a:p>
            <a:pPr lvl="1"/>
            <a:r>
              <a:rPr lang="en-MY" dirty="0"/>
              <a:t>Path control</a:t>
            </a:r>
          </a:p>
          <a:p>
            <a:pPr lvl="1"/>
            <a:r>
              <a:rPr lang="en-MY" dirty="0"/>
              <a:t>Power transmission</a:t>
            </a:r>
          </a:p>
          <a:p>
            <a:pPr lvl="1"/>
            <a:r>
              <a:rPr lang="en-MY" dirty="0"/>
              <a:t>Torque balanced equation </a:t>
            </a:r>
          </a:p>
          <a:p>
            <a:pPr lvl="1"/>
            <a:r>
              <a:rPr lang="en-MY" dirty="0"/>
              <a:t>Torque and kinetic energy</a:t>
            </a:r>
          </a:p>
          <a:p>
            <a:pPr lvl="1"/>
            <a:r>
              <a:rPr lang="en-MY" dirty="0" err="1"/>
              <a:t>Exemples</a:t>
            </a:r>
            <a:r>
              <a:rPr lang="en-MY" dirty="0"/>
              <a:t> of connectors</a:t>
            </a:r>
          </a:p>
          <a:p>
            <a:pPr lvl="1"/>
            <a:r>
              <a:rPr lang="en-MY" dirty="0">
                <a:solidFill>
                  <a:srgbClr val="FF0000"/>
                </a:solidFill>
              </a:rPr>
              <a:t>Transducers</a:t>
            </a: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p>
        </p:txBody>
      </p:sp>
      <p:sp>
        <p:nvSpPr>
          <p:cNvPr id="5" name="Title 4"/>
          <p:cNvSpPr>
            <a:spLocks noGrp="1"/>
          </p:cNvSpPr>
          <p:nvPr>
            <p:ph type="title"/>
          </p:nvPr>
        </p:nvSpPr>
        <p:spPr/>
        <p:txBody>
          <a:bodyPr/>
          <a:lstStyle/>
          <a:p>
            <a:r>
              <a:rPr lang="en-US" dirty="0"/>
              <a:t>Overview</a:t>
            </a:r>
            <a:endParaRPr lang="en-GB" dirty="0"/>
          </a:p>
        </p:txBody>
      </p:sp>
    </p:spTree>
    <p:extLst>
      <p:ext uri="{BB962C8B-B14F-4D97-AF65-F5344CB8AC3E}">
        <p14:creationId xmlns:p14="http://schemas.microsoft.com/office/powerpoint/2010/main" val="80926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Digital Errors - 2</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7" name="TextBox 6"/>
          <p:cNvSpPr txBox="1"/>
          <p:nvPr/>
        </p:nvSpPr>
        <p:spPr>
          <a:xfrm>
            <a:off x="1360905" y="4575461"/>
            <a:ext cx="9849853" cy="1569660"/>
          </a:xfrm>
          <a:prstGeom prst="rect">
            <a:avLst/>
          </a:prstGeom>
          <a:noFill/>
        </p:spPr>
        <p:txBody>
          <a:bodyPr wrap="square" rtlCol="0">
            <a:spAutoFit/>
          </a:bodyPr>
          <a:lstStyle/>
          <a:p>
            <a:r>
              <a:rPr lang="en-GB" sz="3200" dirty="0"/>
              <a:t>Reference signal, R(</a:t>
            </a:r>
            <a:r>
              <a:rPr lang="en-GB" sz="3200" dirty="0" err="1"/>
              <a:t>kT</a:t>
            </a:r>
            <a:r>
              <a:rPr lang="en-GB" sz="3200" dirty="0"/>
              <a:t>), a feedback signal, P(</a:t>
            </a:r>
            <a:r>
              <a:rPr lang="en-GB" sz="3200" dirty="0" err="1"/>
              <a:t>kT</a:t>
            </a:r>
            <a:r>
              <a:rPr lang="en-GB" sz="3200" dirty="0"/>
              <a:t>), and the resultant value, C(</a:t>
            </a:r>
            <a:r>
              <a:rPr lang="en-GB" sz="3200" dirty="0" err="1"/>
              <a:t>kT</a:t>
            </a:r>
            <a:r>
              <a:rPr lang="en-GB" sz="3200" dirty="0"/>
              <a:t>), are discrete signals, the output, p(t) is a continuous function of time.</a:t>
            </a: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79427" y="1535668"/>
            <a:ext cx="6513092" cy="3131866"/>
          </a:xfrm>
          <a:prstGeom prst="rect">
            <a:avLst/>
          </a:prstGeom>
        </p:spPr>
      </p:pic>
    </p:spTree>
    <p:extLst>
      <p:ext uri="{BB962C8B-B14F-4D97-AF65-F5344CB8AC3E}">
        <p14:creationId xmlns:p14="http://schemas.microsoft.com/office/powerpoint/2010/main" val="838553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Digital Errors - 3</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7" name="TextBox 6"/>
          <p:cNvSpPr txBox="1"/>
          <p:nvPr/>
        </p:nvSpPr>
        <p:spPr>
          <a:xfrm>
            <a:off x="508001" y="4575461"/>
            <a:ext cx="10702758" cy="1569660"/>
          </a:xfrm>
          <a:prstGeom prst="rect">
            <a:avLst/>
          </a:prstGeom>
          <a:noFill/>
        </p:spPr>
        <p:txBody>
          <a:bodyPr wrap="square" rtlCol="0">
            <a:spAutoFit/>
          </a:bodyPr>
          <a:lstStyle/>
          <a:p>
            <a:r>
              <a:rPr lang="en-GB" sz="2400" dirty="0"/>
              <a:t>The sampling frequency is largely determined by the loop time of the control system; a high sample rate will place restrictions on the complexity of the algorithms that must be employed. If the highest frequency present in the signal to be sampled is </a:t>
            </a:r>
            <a:r>
              <a:rPr lang="en-GB" sz="2400" dirty="0" err="1"/>
              <a:t>fp</a:t>
            </a:r>
            <a:r>
              <a:rPr lang="en-GB" sz="2400" dirty="0"/>
              <a:t>, then the minimum sampling rate is 2fp as defined by Shannon's sampling</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1577" y="1370567"/>
            <a:ext cx="6778606" cy="3039793"/>
          </a:xfrm>
          <a:prstGeom prst="rect">
            <a:avLst/>
          </a:prstGeom>
        </p:spPr>
      </p:pic>
    </p:spTree>
    <p:extLst>
      <p:ext uri="{BB962C8B-B14F-4D97-AF65-F5344CB8AC3E}">
        <p14:creationId xmlns:p14="http://schemas.microsoft.com/office/powerpoint/2010/main" val="2988526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ADC and DAC Errors - 1</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7" name="TextBox 6"/>
          <p:cNvSpPr txBox="1"/>
          <p:nvPr/>
        </p:nvSpPr>
        <p:spPr>
          <a:xfrm>
            <a:off x="1117601" y="2822861"/>
            <a:ext cx="10702758" cy="1938992"/>
          </a:xfrm>
          <a:prstGeom prst="rect">
            <a:avLst/>
          </a:prstGeom>
          <a:noFill/>
        </p:spPr>
        <p:txBody>
          <a:bodyPr wrap="square" rtlCol="0">
            <a:spAutoFit/>
          </a:bodyPr>
          <a:lstStyle/>
          <a:p>
            <a:pPr marL="342900" indent="-342900">
              <a:buFont typeface="Arial" panose="020B0604020202020204" pitchFamily="34" charset="0"/>
              <a:buChar char="•"/>
            </a:pPr>
            <a:r>
              <a:rPr lang="en-GB" sz="2400" dirty="0"/>
              <a:t>Conversion of an analogue signal to a digital value involves the process of </a:t>
            </a:r>
            <a:r>
              <a:rPr lang="en-GB" sz="2400" b="1" dirty="0"/>
              <a:t>quantisation</a:t>
            </a:r>
            <a:r>
              <a:rPr lang="en-GB" sz="2400" dirty="0"/>
              <a: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In an analogue-to-digital (A/D) converter, the change from one state to the next will occur at a discrete point - the intermediate values are not considered.</a:t>
            </a:r>
          </a:p>
        </p:txBody>
      </p:sp>
    </p:spTree>
    <p:extLst>
      <p:ext uri="{BB962C8B-B14F-4D97-AF65-F5344CB8AC3E}">
        <p14:creationId xmlns:p14="http://schemas.microsoft.com/office/powerpoint/2010/main" val="1273877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ADC and DAC Errors - 1</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7" name="TextBox 6"/>
          <p:cNvSpPr txBox="1"/>
          <p:nvPr/>
        </p:nvSpPr>
        <p:spPr>
          <a:xfrm>
            <a:off x="1644330" y="5502561"/>
            <a:ext cx="10702758" cy="461665"/>
          </a:xfrm>
          <a:prstGeom prst="rect">
            <a:avLst/>
          </a:prstGeom>
          <a:noFill/>
        </p:spPr>
        <p:txBody>
          <a:bodyPr wrap="square" rtlCol="0">
            <a:spAutoFit/>
          </a:bodyPr>
          <a:lstStyle/>
          <a:p>
            <a:r>
              <a:rPr lang="en-GB" sz="2400" dirty="0"/>
              <a:t>Sample and hold</a:t>
            </a: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58758" y="1856510"/>
            <a:ext cx="3983037" cy="4247456"/>
          </a:xfrm>
          <a:prstGeom prst="rect">
            <a:avLst/>
          </a:prstGeom>
        </p:spPr>
      </p:pic>
      <p:sp>
        <p:nvSpPr>
          <p:cNvPr id="4" name="Right Arrow 3"/>
          <p:cNvSpPr/>
          <p:nvPr/>
        </p:nvSpPr>
        <p:spPr>
          <a:xfrm>
            <a:off x="2727158" y="2920028"/>
            <a:ext cx="2823410" cy="11193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1234442" y="2743200"/>
            <a:ext cx="1492716" cy="369332"/>
          </a:xfrm>
          <a:prstGeom prst="rect">
            <a:avLst/>
          </a:prstGeom>
          <a:noFill/>
        </p:spPr>
        <p:txBody>
          <a:bodyPr wrap="none" rtlCol="0">
            <a:spAutoFit/>
          </a:bodyPr>
          <a:lstStyle/>
          <a:p>
            <a:r>
              <a:rPr lang="en-GB" dirty="0" err="1"/>
              <a:t>Analog</a:t>
            </a:r>
            <a:r>
              <a:rPr lang="en-GB" dirty="0"/>
              <a:t> Signal </a:t>
            </a:r>
          </a:p>
        </p:txBody>
      </p:sp>
      <p:sp>
        <p:nvSpPr>
          <p:cNvPr id="9" name="Right Arrow 8"/>
          <p:cNvSpPr/>
          <p:nvPr/>
        </p:nvSpPr>
        <p:spPr>
          <a:xfrm>
            <a:off x="2197771" y="4524239"/>
            <a:ext cx="2823410" cy="111931"/>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705055" y="4347411"/>
            <a:ext cx="1438599" cy="369332"/>
          </a:xfrm>
          <a:prstGeom prst="rect">
            <a:avLst/>
          </a:prstGeom>
          <a:noFill/>
        </p:spPr>
        <p:txBody>
          <a:bodyPr wrap="none" rtlCol="0">
            <a:spAutoFit/>
          </a:bodyPr>
          <a:lstStyle/>
          <a:p>
            <a:r>
              <a:rPr lang="en-GB" dirty="0"/>
              <a:t>Digital Signal </a:t>
            </a:r>
          </a:p>
        </p:txBody>
      </p:sp>
    </p:spTree>
    <p:extLst>
      <p:ext uri="{BB962C8B-B14F-4D97-AF65-F5344CB8AC3E}">
        <p14:creationId xmlns:p14="http://schemas.microsoft.com/office/powerpoint/2010/main" val="2912442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ADC and DAC Errors - 1</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7" name="TextBox 6"/>
          <p:cNvSpPr txBox="1"/>
          <p:nvPr/>
        </p:nvSpPr>
        <p:spPr>
          <a:xfrm>
            <a:off x="1524973" y="5729059"/>
            <a:ext cx="10702758" cy="461665"/>
          </a:xfrm>
          <a:prstGeom prst="rect">
            <a:avLst/>
          </a:prstGeom>
          <a:noFill/>
        </p:spPr>
        <p:txBody>
          <a:bodyPr wrap="square" rtlCol="0">
            <a:spAutoFit/>
          </a:bodyPr>
          <a:lstStyle/>
          <a:p>
            <a:r>
              <a:rPr lang="en-GB" sz="2400" dirty="0"/>
              <a:t>Sample and hold</a:t>
            </a: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6568" y="1535668"/>
            <a:ext cx="3983037" cy="4247456"/>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43545" y="1984638"/>
            <a:ext cx="4612620" cy="3567653"/>
          </a:xfrm>
          <a:prstGeom prst="rect">
            <a:avLst/>
          </a:prstGeom>
        </p:spPr>
      </p:pic>
      <p:sp>
        <p:nvSpPr>
          <p:cNvPr id="11" name="Rectangle 10"/>
          <p:cNvSpPr/>
          <p:nvPr/>
        </p:nvSpPr>
        <p:spPr>
          <a:xfrm>
            <a:off x="7261205" y="5729059"/>
            <a:ext cx="1377300" cy="369332"/>
          </a:xfrm>
          <a:prstGeom prst="rect">
            <a:avLst/>
          </a:prstGeom>
        </p:spPr>
        <p:txBody>
          <a:bodyPr wrap="none">
            <a:spAutoFit/>
          </a:bodyPr>
          <a:lstStyle/>
          <a:p>
            <a:r>
              <a:rPr lang="en-GB" dirty="0">
                <a:latin typeface="CMSS10"/>
              </a:rPr>
              <a:t>DAC output</a:t>
            </a:r>
            <a:endParaRPr lang="en-GB" dirty="0"/>
          </a:p>
        </p:txBody>
      </p:sp>
    </p:spTree>
    <p:extLst>
      <p:ext uri="{BB962C8B-B14F-4D97-AF65-F5344CB8AC3E}">
        <p14:creationId xmlns:p14="http://schemas.microsoft.com/office/powerpoint/2010/main" val="260949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ADC and DAC Errors - 3</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4" name="Rectangle 3"/>
          <p:cNvSpPr/>
          <p:nvPr/>
        </p:nvSpPr>
        <p:spPr>
          <a:xfrm>
            <a:off x="634999" y="1689438"/>
            <a:ext cx="9366693" cy="1477328"/>
          </a:xfrm>
          <a:prstGeom prst="rect">
            <a:avLst/>
          </a:prstGeom>
        </p:spPr>
        <p:txBody>
          <a:bodyPr wrap="square">
            <a:spAutoFit/>
          </a:bodyPr>
          <a:lstStyle/>
          <a:p>
            <a:r>
              <a:rPr lang="en-GB" dirty="0">
                <a:latin typeface="CMSS10"/>
              </a:rPr>
              <a:t>The difference between any two digital values is known as the quantisation size, </a:t>
            </a:r>
            <a:r>
              <a:rPr lang="en-GB" dirty="0" err="1">
                <a:latin typeface="CMSSI10"/>
              </a:rPr>
              <a:t>V</a:t>
            </a:r>
            <a:r>
              <a:rPr lang="en-GB" sz="1100" dirty="0" err="1">
                <a:latin typeface="CMSSI8"/>
              </a:rPr>
              <a:t>q</a:t>
            </a:r>
            <a:r>
              <a:rPr lang="en-GB" dirty="0">
                <a:latin typeface="CMSS10"/>
              </a:rPr>
              <a:t>, and it is commonly termed as the resolution of the converter. </a:t>
            </a:r>
          </a:p>
          <a:p>
            <a:endParaRPr lang="en-GB" dirty="0">
              <a:latin typeface="CMSS10"/>
            </a:endParaRPr>
          </a:p>
          <a:p>
            <a:r>
              <a:rPr lang="en-GB" dirty="0">
                <a:latin typeface="CMSS10"/>
              </a:rPr>
              <a:t>For an </a:t>
            </a:r>
            <a:r>
              <a:rPr lang="en-GB" dirty="0">
                <a:latin typeface="CMSSI10"/>
              </a:rPr>
              <a:t>n</a:t>
            </a:r>
            <a:r>
              <a:rPr lang="en-GB" dirty="0">
                <a:latin typeface="CMSS10"/>
              </a:rPr>
              <a:t>-bit system the steps due to quantisation, </a:t>
            </a:r>
            <a:r>
              <a:rPr lang="en-GB" dirty="0" err="1">
                <a:latin typeface="CMSSI10"/>
              </a:rPr>
              <a:t>V</a:t>
            </a:r>
            <a:r>
              <a:rPr lang="en-GB" sz="1100" dirty="0" err="1">
                <a:latin typeface="CMSSI8"/>
              </a:rPr>
              <a:t>q</a:t>
            </a:r>
            <a:r>
              <a:rPr lang="en-GB" dirty="0">
                <a:latin typeface="CMSS10"/>
              </a:rPr>
              <a:t>, and the subsequent error </a:t>
            </a:r>
            <a:r>
              <a:rPr lang="en-GB" dirty="0" err="1">
                <a:latin typeface="CMSSI10"/>
              </a:rPr>
              <a:t>E</a:t>
            </a:r>
            <a:r>
              <a:rPr lang="en-GB" sz="1100" dirty="0" err="1">
                <a:latin typeface="CMSSI8"/>
              </a:rPr>
              <a:t>q</a:t>
            </a:r>
            <a:r>
              <a:rPr lang="en-GB" sz="1100" dirty="0">
                <a:latin typeface="CMSSI8"/>
              </a:rPr>
              <a:t> </a:t>
            </a:r>
            <a:r>
              <a:rPr lang="en-GB" dirty="0">
                <a:latin typeface="CMSS10"/>
              </a:rPr>
              <a:t>are equal to:</a:t>
            </a:r>
            <a:endParaRPr lang="en-GB" dirty="0"/>
          </a:p>
        </p:txBody>
      </p:sp>
      <mc:AlternateContent xmlns:mc="http://schemas.openxmlformats.org/markup-compatibility/2006" xmlns:a14="http://schemas.microsoft.com/office/drawing/2010/main">
        <mc:Choice Requires="a14">
          <p:sp>
            <p:nvSpPr>
              <p:cNvPr id="6" name="TextBox 5"/>
              <p:cNvSpPr txBox="1"/>
              <p:nvPr/>
            </p:nvSpPr>
            <p:spPr>
              <a:xfrm>
                <a:off x="3783872" y="3365500"/>
                <a:ext cx="2185855"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𝑞</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𝐹𝑢𝑙𝑙</m:t>
                          </m:r>
                          <m:r>
                            <a:rPr lang="en-GB" b="0" i="1" smtClean="0">
                              <a:latin typeface="Cambria Math" panose="02040503050406030204" pitchFamily="18" charset="0"/>
                            </a:rPr>
                            <m:t> </m:t>
                          </m:r>
                          <m:r>
                            <a:rPr lang="en-GB" b="0" i="1" smtClean="0">
                              <a:latin typeface="Cambria Math" panose="02040503050406030204" pitchFamily="18" charset="0"/>
                            </a:rPr>
                            <m:t>𝑠𝑐𝑎𝑙𝑒</m:t>
                          </m:r>
                          <m:r>
                            <a:rPr lang="en-GB" b="0" i="1" smtClean="0">
                              <a:latin typeface="Cambria Math" panose="02040503050406030204" pitchFamily="18" charset="0"/>
                            </a:rPr>
                            <m:t> </m:t>
                          </m:r>
                          <m:r>
                            <a:rPr lang="en-GB" b="0" i="1" smtClean="0">
                              <a:latin typeface="Cambria Math" panose="02040503050406030204" pitchFamily="18" charset="0"/>
                            </a:rPr>
                            <m:t>𝑖𝑛𝑝𝑢𝑡</m:t>
                          </m:r>
                        </m:num>
                        <m:den>
                          <m:r>
                            <a:rPr lang="en-GB" b="0" i="1" smtClean="0">
                              <a:latin typeface="Cambria Math" panose="02040503050406030204" pitchFamily="18" charset="0"/>
                            </a:rPr>
                            <m:t>2</m:t>
                          </m:r>
                          <m:r>
                            <a:rPr lang="en-GB" b="0" i="1" smtClean="0">
                              <a:latin typeface="Cambria Math" panose="02040503050406030204" pitchFamily="18" charset="0"/>
                            </a:rPr>
                            <m:t>𝑛</m:t>
                          </m:r>
                        </m:den>
                      </m:f>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3783872" y="3365500"/>
                <a:ext cx="2185855" cy="524118"/>
              </a:xfrm>
              <a:prstGeom prst="rect">
                <a:avLst/>
              </a:prstGeom>
              <a:blipFill rotWithShape="0">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936272" y="4508500"/>
                <a:ext cx="2477666"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𝑞</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f>
                        <m:fPr>
                          <m:ctrlPr>
                            <a:rPr lang="en-GB" b="0" i="1" smtClean="0">
                              <a:latin typeface="Cambria Math" panose="02040503050406030204" pitchFamily="18" charset="0"/>
                            </a:rPr>
                          </m:ctrlPr>
                        </m:fPr>
                        <m:num>
                          <m:r>
                            <a:rPr lang="en-GB" b="0" i="1" smtClean="0">
                              <a:latin typeface="Cambria Math" panose="02040503050406030204" pitchFamily="18" charset="0"/>
                            </a:rPr>
                            <m:t>𝐹𝑢𝑙𝑙</m:t>
                          </m:r>
                          <m:r>
                            <a:rPr lang="en-GB" b="0" i="1" smtClean="0">
                              <a:latin typeface="Cambria Math" panose="02040503050406030204" pitchFamily="18" charset="0"/>
                            </a:rPr>
                            <m:t> </m:t>
                          </m:r>
                          <m:r>
                            <a:rPr lang="en-GB" b="0" i="1" smtClean="0">
                              <a:latin typeface="Cambria Math" panose="02040503050406030204" pitchFamily="18" charset="0"/>
                            </a:rPr>
                            <m:t>𝑠𝑐𝑎𝑙𝑒</m:t>
                          </m:r>
                          <m:r>
                            <a:rPr lang="en-GB" b="0" i="1" smtClean="0">
                              <a:latin typeface="Cambria Math" panose="02040503050406030204" pitchFamily="18" charset="0"/>
                            </a:rPr>
                            <m:t> </m:t>
                          </m:r>
                          <m:r>
                            <a:rPr lang="en-GB" b="0" i="1" smtClean="0">
                              <a:latin typeface="Cambria Math" panose="02040503050406030204" pitchFamily="18" charset="0"/>
                            </a:rPr>
                            <m:t>𝑖𝑛𝑝𝑢𝑡</m:t>
                          </m:r>
                        </m:num>
                        <m:den>
                          <m:r>
                            <a:rPr lang="en-GB" b="0" i="1" smtClean="0">
                              <a:latin typeface="Cambria Math" panose="02040503050406030204" pitchFamily="18" charset="0"/>
                            </a:rPr>
                            <m:t>2</m:t>
                          </m:r>
                          <m:r>
                            <a:rPr lang="en-GB" b="0" i="1" smtClean="0">
                              <a:latin typeface="Cambria Math" panose="02040503050406030204" pitchFamily="18" charset="0"/>
                            </a:rPr>
                            <m:t>𝑛</m:t>
                          </m:r>
                        </m:den>
                      </m:f>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3936272" y="4508500"/>
                <a:ext cx="2477666" cy="544252"/>
              </a:xfrm>
              <a:prstGeom prst="rect">
                <a:avLst/>
              </a:prstGeom>
              <a:blipFill rotWithShape="0">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486292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Dynamic Performance Errors - 1</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4" name="Rectangle 3"/>
          <p:cNvSpPr/>
          <p:nvPr/>
        </p:nvSpPr>
        <p:spPr>
          <a:xfrm>
            <a:off x="1116714" y="1779224"/>
            <a:ext cx="8483600" cy="3416320"/>
          </a:xfrm>
          <a:prstGeom prst="rect">
            <a:avLst/>
          </a:prstGeom>
        </p:spPr>
        <p:txBody>
          <a:bodyPr wrap="square">
            <a:spAutoFit/>
          </a:bodyPr>
          <a:lstStyle/>
          <a:p>
            <a:pPr marL="342900" indent="-342900">
              <a:buFont typeface="Arial" panose="020B0604020202020204" pitchFamily="34" charset="0"/>
              <a:buChar char="•"/>
            </a:pPr>
            <a:r>
              <a:rPr lang="en-GB" sz="2400" dirty="0"/>
              <a:t>The dynamic performance of the measurement system has to be considered. </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A transducer with a linear characteristic will achieve a constant performance for all inputs.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This not true in a practical system, since the input will have a non-linear distortion caused by the transducer's frequency-dependent gain and the phase shift.</a:t>
            </a:r>
          </a:p>
        </p:txBody>
      </p:sp>
    </p:spTree>
    <p:extLst>
      <p:ext uri="{BB962C8B-B14F-4D97-AF65-F5344CB8AC3E}">
        <p14:creationId xmlns:p14="http://schemas.microsoft.com/office/powerpoint/2010/main" val="986986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Dynamic Performance Errors - 1</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855" y="1535668"/>
            <a:ext cx="10420695" cy="4204732"/>
          </a:xfrm>
          <a:prstGeom prst="rect">
            <a:avLst/>
          </a:prstGeom>
        </p:spPr>
      </p:pic>
    </p:spTree>
    <p:extLst>
      <p:ext uri="{BB962C8B-B14F-4D97-AF65-F5344CB8AC3E}">
        <p14:creationId xmlns:p14="http://schemas.microsoft.com/office/powerpoint/2010/main" val="1103506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Dynamic Performance Errors - 3</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4" name="Rectangle 3"/>
          <p:cNvSpPr/>
          <p:nvPr/>
        </p:nvSpPr>
        <p:spPr>
          <a:xfrm>
            <a:off x="1308100" y="2502238"/>
            <a:ext cx="9579640" cy="2677656"/>
          </a:xfrm>
          <a:prstGeom prst="rect">
            <a:avLst/>
          </a:prstGeom>
        </p:spPr>
        <p:txBody>
          <a:bodyPr wrap="square">
            <a:spAutoFit/>
          </a:bodyPr>
          <a:lstStyle/>
          <a:p>
            <a:r>
              <a:rPr lang="en-GB" sz="2400" dirty="0"/>
              <a:t>The </a:t>
            </a:r>
            <a:r>
              <a:rPr lang="en-GB" sz="2400" b="1" dirty="0"/>
              <a:t>dynamic performance needs to be considered </a:t>
            </a:r>
            <a:r>
              <a:rPr lang="en-GB" sz="2400" dirty="0"/>
              <a:t>in the selection of any transducer;  even if the speed or position changes slowly, to ensure that any transient effects are considered. </a:t>
            </a:r>
          </a:p>
          <a:p>
            <a:endParaRPr lang="en-GB" sz="2400" dirty="0"/>
          </a:p>
          <a:p>
            <a:r>
              <a:rPr lang="en-GB" sz="2400" b="1" dirty="0"/>
              <a:t>A limited bandwidth transducer </a:t>
            </a:r>
            <a:r>
              <a:rPr lang="en-GB" sz="2400" dirty="0"/>
              <a:t>will seriously </a:t>
            </a:r>
            <a:r>
              <a:rPr lang="en-GB" sz="2400" b="1" dirty="0"/>
              <a:t>limit</a:t>
            </a:r>
            <a:r>
              <a:rPr lang="en-GB" sz="2400" dirty="0"/>
              <a:t> the overall system bandwidth, and hence its ability to respond to transients (such as the application or removal of torque from the load).</a:t>
            </a:r>
          </a:p>
        </p:txBody>
      </p:sp>
    </p:spTree>
    <p:extLst>
      <p:ext uri="{BB962C8B-B14F-4D97-AF65-F5344CB8AC3E}">
        <p14:creationId xmlns:p14="http://schemas.microsoft.com/office/powerpoint/2010/main" val="2829054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Rotating Velocity Transducers - Overview</a:t>
            </a:r>
            <a:endParaRPr lang="fr-FR" sz="2400" dirty="0">
              <a:solidFill>
                <a:schemeClr val="tx1"/>
              </a:solidFill>
            </a:endParaRPr>
          </a:p>
        </p:txBody>
      </p:sp>
      <p:sp>
        <p:nvSpPr>
          <p:cNvPr id="4" name="Rectangle 3"/>
          <p:cNvSpPr/>
          <p:nvPr/>
        </p:nvSpPr>
        <p:spPr>
          <a:xfrm>
            <a:off x="1308100" y="2222838"/>
            <a:ext cx="8483600" cy="2308324"/>
          </a:xfrm>
          <a:prstGeom prst="rect">
            <a:avLst/>
          </a:prstGeom>
        </p:spPr>
        <p:txBody>
          <a:bodyPr wrap="square">
            <a:spAutoFit/>
          </a:bodyPr>
          <a:lstStyle/>
          <a:p>
            <a:pPr marL="342900" indent="-342900">
              <a:buFont typeface="Arial" panose="020B0604020202020204" pitchFamily="34" charset="0"/>
              <a:buChar char="•"/>
            </a:pPr>
            <a:r>
              <a:rPr lang="en-GB" sz="2400" dirty="0"/>
              <a:t>Velocity is speed together with direction.</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Velocity can be determined from position measurement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Transducers provide an output which is proportional to the velocity.</a:t>
            </a:r>
          </a:p>
        </p:txBody>
      </p:sp>
      <p:sp>
        <p:nvSpPr>
          <p:cNvPr id="6" name="TextBox 5"/>
          <p:cNvSpPr txBox="1"/>
          <p:nvPr/>
        </p:nvSpPr>
        <p:spPr>
          <a:xfrm>
            <a:off x="2806700" y="114300"/>
            <a:ext cx="3032561" cy="369332"/>
          </a:xfrm>
          <a:prstGeom prst="rect">
            <a:avLst/>
          </a:prstGeom>
          <a:noFill/>
        </p:spPr>
        <p:txBody>
          <a:bodyPr wrap="none" rtlCol="0">
            <a:spAutoFit/>
          </a:bodyPr>
          <a:lstStyle/>
          <a:p>
            <a:r>
              <a:rPr lang="en-GB" dirty="0"/>
              <a:t>Rotating Velocity Transducers</a:t>
            </a:r>
            <a:endParaRPr lang="fr-FR" dirty="0"/>
          </a:p>
        </p:txBody>
      </p:sp>
    </p:spTree>
    <p:extLst>
      <p:ext uri="{BB962C8B-B14F-4D97-AF65-F5344CB8AC3E}">
        <p14:creationId xmlns:p14="http://schemas.microsoft.com/office/powerpoint/2010/main" val="1602090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520825"/>
            <a:ext cx="10515600" cy="4351338"/>
          </a:xfrm>
        </p:spPr>
        <p:txBody>
          <a:bodyPr>
            <a:normAutofit fontScale="70000" lnSpcReduction="20000"/>
          </a:bodyPr>
          <a:lstStyle/>
          <a:p>
            <a:r>
              <a:rPr lang="en-MY" dirty="0"/>
              <a:t>Chapter 1 covers the following basic definitions:</a:t>
            </a:r>
          </a:p>
          <a:p>
            <a:pPr marL="457200" lvl="1" indent="0">
              <a:buNone/>
            </a:pPr>
            <a:endParaRPr lang="en-MY" dirty="0"/>
          </a:p>
          <a:p>
            <a:r>
              <a:rPr lang="en-MY" sz="2900" b="1" dirty="0">
                <a:solidFill>
                  <a:srgbClr val="FF0000"/>
                </a:solidFill>
              </a:rPr>
              <a:t>Transducers</a:t>
            </a:r>
            <a:endParaRPr lang="en-MY" sz="3400" b="1" dirty="0">
              <a:solidFill>
                <a:srgbClr val="FF0000"/>
              </a:solidFill>
            </a:endParaRPr>
          </a:p>
          <a:p>
            <a:pPr marL="514350" indent="-514350">
              <a:buFont typeface="+mj-lt"/>
              <a:buAutoNum type="arabicPeriod"/>
            </a:pPr>
            <a:r>
              <a:rPr lang="en-GB" dirty="0"/>
              <a:t>Introduction</a:t>
            </a:r>
          </a:p>
          <a:p>
            <a:pPr lvl="1"/>
            <a:r>
              <a:rPr lang="en-GB" dirty="0"/>
              <a:t>Overview</a:t>
            </a:r>
          </a:p>
          <a:p>
            <a:pPr lvl="1"/>
            <a:r>
              <a:rPr lang="en-GB" dirty="0"/>
              <a:t>Specifying</a:t>
            </a:r>
          </a:p>
          <a:p>
            <a:pPr lvl="1"/>
            <a:r>
              <a:rPr lang="en-GB" dirty="0"/>
              <a:t>Errors</a:t>
            </a:r>
          </a:p>
          <a:p>
            <a:pPr marL="514350" indent="-514350">
              <a:buFont typeface="+mj-lt"/>
              <a:buAutoNum type="arabicPeriod"/>
            </a:pPr>
            <a:r>
              <a:rPr lang="en-GB" dirty="0"/>
              <a:t>Rotating Velocity Transducers</a:t>
            </a:r>
          </a:p>
          <a:p>
            <a:pPr lvl="1"/>
            <a:r>
              <a:rPr lang="en-GB" dirty="0"/>
              <a:t>Overview</a:t>
            </a:r>
          </a:p>
          <a:p>
            <a:pPr lvl="1"/>
            <a:r>
              <a:rPr lang="en-GB" dirty="0"/>
              <a:t>Brushed </a:t>
            </a:r>
            <a:r>
              <a:rPr lang="en-GB" dirty="0" err="1"/>
              <a:t>Tachogenerator</a:t>
            </a:r>
            <a:endParaRPr lang="en-GB" dirty="0"/>
          </a:p>
          <a:p>
            <a:pPr lvl="1"/>
            <a:r>
              <a:rPr lang="en-GB" dirty="0"/>
              <a:t>Incremental System</a:t>
            </a:r>
          </a:p>
          <a:p>
            <a:pPr marL="514350" indent="-514350">
              <a:buFont typeface="+mj-lt"/>
              <a:buAutoNum type="arabicPeriod"/>
            </a:pPr>
            <a:r>
              <a:rPr lang="en-GB" dirty="0"/>
              <a:t>Position Transducers</a:t>
            </a:r>
          </a:p>
          <a:p>
            <a:pPr lvl="1"/>
            <a:r>
              <a:rPr lang="en-GB" dirty="0"/>
              <a:t>Non-optical</a:t>
            </a:r>
          </a:p>
          <a:p>
            <a:pPr lvl="1"/>
            <a:r>
              <a:rPr lang="en-GB" dirty="0"/>
              <a:t>Optical</a:t>
            </a:r>
          </a:p>
          <a:p>
            <a:pPr marL="514350" indent="-514350">
              <a:buFont typeface="+mj-lt"/>
              <a:buAutoNum type="arabicPeriod"/>
            </a:pPr>
            <a:r>
              <a:rPr lang="en-GB" dirty="0"/>
              <a:t>Installation</a:t>
            </a:r>
            <a:endParaRPr lang="en-MY" dirty="0">
              <a:solidFill>
                <a:srgbClr val="FF0000"/>
              </a:solidFill>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p>
        </p:txBody>
      </p:sp>
      <p:sp>
        <p:nvSpPr>
          <p:cNvPr id="5" name="Title 4"/>
          <p:cNvSpPr>
            <a:spLocks noGrp="1"/>
          </p:cNvSpPr>
          <p:nvPr>
            <p:ph type="title"/>
          </p:nvPr>
        </p:nvSpPr>
        <p:spPr/>
        <p:txBody>
          <a:bodyPr/>
          <a:lstStyle/>
          <a:p>
            <a:r>
              <a:rPr lang="en-US" dirty="0"/>
              <a:t>Overview</a:t>
            </a:r>
            <a:endParaRPr lang="en-GB" dirty="0"/>
          </a:p>
        </p:txBody>
      </p:sp>
    </p:spTree>
    <p:extLst>
      <p:ext uri="{BB962C8B-B14F-4D97-AF65-F5344CB8AC3E}">
        <p14:creationId xmlns:p14="http://schemas.microsoft.com/office/powerpoint/2010/main" val="4230182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Rotating Velocity Transducers - Overview</a:t>
            </a:r>
            <a:endParaRPr lang="fr-FR" sz="2400" dirty="0">
              <a:solidFill>
                <a:schemeClr val="tx1"/>
              </a:solidFill>
            </a:endParaRPr>
          </a:p>
        </p:txBody>
      </p:sp>
      <p:sp>
        <p:nvSpPr>
          <p:cNvPr id="4" name="Rectangle 3"/>
          <p:cNvSpPr/>
          <p:nvPr/>
        </p:nvSpPr>
        <p:spPr>
          <a:xfrm>
            <a:off x="1308100" y="2222838"/>
            <a:ext cx="8483600" cy="3046988"/>
          </a:xfrm>
          <a:prstGeom prst="rect">
            <a:avLst/>
          </a:prstGeom>
        </p:spPr>
        <p:txBody>
          <a:bodyPr wrap="square">
            <a:spAutoFit/>
          </a:bodyPr>
          <a:lstStyle/>
          <a:p>
            <a:pPr marL="342900" indent="-342900">
              <a:buFont typeface="Arial" panose="020B0604020202020204" pitchFamily="34" charset="0"/>
              <a:buChar char="•"/>
            </a:pPr>
            <a:r>
              <a:rPr lang="en-GB" sz="2400" dirty="0"/>
              <a:t>Velocity is speed together with direction.</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Velocity can be determined from position measurement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Transducers provide an output which is proportional to the velocity.</a:t>
            </a:r>
          </a:p>
          <a:p>
            <a:pPr marL="800100" lvl="1" indent="-342900">
              <a:buFont typeface="Arial" panose="020B0604020202020204" pitchFamily="34" charset="0"/>
              <a:buChar char="•"/>
            </a:pPr>
            <a:r>
              <a:rPr lang="en-GB" sz="2400" dirty="0"/>
              <a:t>Brushed </a:t>
            </a:r>
            <a:r>
              <a:rPr lang="en-GB" sz="2400" dirty="0" err="1"/>
              <a:t>tachogenerators</a:t>
            </a:r>
            <a:endParaRPr lang="en-GB" sz="2400" dirty="0"/>
          </a:p>
          <a:p>
            <a:pPr marL="800100" lvl="1" indent="-342900">
              <a:buFont typeface="Arial" panose="020B0604020202020204" pitchFamily="34" charset="0"/>
              <a:buChar char="•"/>
            </a:pPr>
            <a:r>
              <a:rPr lang="en-GB" sz="2400" dirty="0"/>
              <a:t>Incremental Systems</a:t>
            </a:r>
          </a:p>
        </p:txBody>
      </p:sp>
      <p:sp>
        <p:nvSpPr>
          <p:cNvPr id="6" name="TextBox 5"/>
          <p:cNvSpPr txBox="1"/>
          <p:nvPr/>
        </p:nvSpPr>
        <p:spPr>
          <a:xfrm>
            <a:off x="2806700" y="114300"/>
            <a:ext cx="3032561" cy="369332"/>
          </a:xfrm>
          <a:prstGeom prst="rect">
            <a:avLst/>
          </a:prstGeom>
          <a:noFill/>
        </p:spPr>
        <p:txBody>
          <a:bodyPr wrap="none" rtlCol="0">
            <a:spAutoFit/>
          </a:bodyPr>
          <a:lstStyle/>
          <a:p>
            <a:r>
              <a:rPr lang="en-GB" dirty="0"/>
              <a:t>Rotating Velocity Transducers</a:t>
            </a:r>
            <a:endParaRPr lang="fr-FR" dirty="0"/>
          </a:p>
        </p:txBody>
      </p:sp>
    </p:spTree>
    <p:extLst>
      <p:ext uri="{BB962C8B-B14F-4D97-AF65-F5344CB8AC3E}">
        <p14:creationId xmlns:p14="http://schemas.microsoft.com/office/powerpoint/2010/main" val="2287483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Rotating Velocity Transducers - Overview</a:t>
            </a:r>
            <a:endParaRPr lang="fr-FR" sz="2400" dirty="0">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198120" y="1699598"/>
                <a:ext cx="5217160" cy="4198265"/>
              </a:xfrm>
              <a:prstGeom prst="rect">
                <a:avLst/>
              </a:prstGeom>
            </p:spPr>
            <p:txBody>
              <a:bodyPr wrap="square">
                <a:spAutoFit/>
              </a:bodyPr>
              <a:lstStyle/>
              <a:p>
                <a:r>
                  <a:rPr lang="en-GB" sz="2400" dirty="0"/>
                  <a:t>A brushed </a:t>
                </a:r>
                <a:r>
                  <a:rPr lang="en-GB" sz="2400" dirty="0" err="1"/>
                  <a:t>d.c.</a:t>
                </a:r>
                <a:r>
                  <a:rPr lang="en-GB" sz="2400" dirty="0"/>
                  <a:t> </a:t>
                </a:r>
                <a:r>
                  <a:rPr lang="en-GB" sz="2400" dirty="0" err="1"/>
                  <a:t>tachogenerator</a:t>
                </a:r>
                <a:r>
                  <a:rPr lang="en-GB" sz="2400" dirty="0"/>
                  <a:t> is a precision </a:t>
                </a:r>
                <a:r>
                  <a:rPr lang="en-GB" sz="2400" dirty="0" err="1"/>
                  <a:t>d.c.</a:t>
                </a:r>
                <a:r>
                  <a:rPr lang="en-GB" sz="2400" dirty="0"/>
                  <a:t> generator,</a:t>
                </a:r>
              </a:p>
              <a:p>
                <a:r>
                  <a:rPr lang="en-GB" sz="2400" dirty="0"/>
                  <a:t>consisting of a permanent-magnet stator, with a wound armature. </a:t>
                </a:r>
              </a:p>
              <a:p>
                <a:endParaRPr lang="en-GB" sz="2400" dirty="0"/>
              </a:p>
              <a:p>
                <a:r>
                  <a:rPr lang="en-GB" sz="2400" dirty="0"/>
                  <a:t>The </a:t>
                </a:r>
                <a:r>
                  <a:rPr lang="en-GB" sz="2400" b="1" dirty="0"/>
                  <a:t>Output voltage, </a:t>
                </a:r>
                <a:r>
                  <a:rPr lang="en-GB" sz="2400" b="1" dirty="0" err="1"/>
                  <a:t>Eg</a:t>
                </a:r>
                <a:r>
                  <a:rPr lang="en-GB" sz="2400" dirty="0"/>
                  <a:t> ,is related to the </a:t>
                </a:r>
                <a:r>
                  <a:rPr lang="en-GB" sz="2400" b="1" dirty="0" err="1"/>
                  <a:t>Tachogenerator</a:t>
                </a:r>
                <a:r>
                  <a:rPr lang="en-GB" sz="2400" b="1" dirty="0"/>
                  <a:t> speed, </a:t>
                </a:r>
              </a:p>
              <a:p>
                <a:r>
                  <a:rPr lang="en-GB" sz="2400" b="1" dirty="0"/>
                  <a:t>N (</a:t>
                </a:r>
                <a14:m>
                  <m:oMath xmlns:m="http://schemas.openxmlformats.org/officeDocument/2006/math">
                    <m:r>
                      <a:rPr lang="en-GB" sz="2400" b="1" i="1" smtClean="0">
                        <a:latin typeface="Cambria Math" panose="02040503050406030204" pitchFamily="18" charset="0"/>
                      </a:rPr>
                      <m:t>𝒓𝒆𝒗</m:t>
                    </m:r>
                    <m:r>
                      <a:rPr lang="en-GB" sz="2400" b="1" i="1" smtClean="0">
                        <a:latin typeface="Cambria Math" panose="02040503050406030204" pitchFamily="18" charset="0"/>
                      </a:rPr>
                      <m:t>.</m:t>
                    </m:r>
                    <m:sSup>
                      <m:sSupPr>
                        <m:ctrlPr>
                          <a:rPr lang="en-GB" sz="2400" b="1" i="1" smtClean="0">
                            <a:latin typeface="Cambria Math" panose="02040503050406030204" pitchFamily="18" charset="0"/>
                          </a:rPr>
                        </m:ctrlPr>
                      </m:sSupPr>
                      <m:e>
                        <m:r>
                          <a:rPr lang="en-GB" sz="2400" b="1" i="1" smtClean="0">
                            <a:latin typeface="Cambria Math" panose="02040503050406030204" pitchFamily="18" charset="0"/>
                          </a:rPr>
                          <m:t>𝒎𝒊𝒏</m:t>
                        </m:r>
                      </m:e>
                      <m:sup>
                        <m:r>
                          <a:rPr lang="en-GB" sz="2400" b="1" i="1" smtClean="0">
                            <a:latin typeface="Cambria Math" panose="02040503050406030204" pitchFamily="18" charset="0"/>
                          </a:rPr>
                          <m:t>−</m:t>
                        </m:r>
                        <m:r>
                          <a:rPr lang="en-GB" sz="2400" b="1" i="1" smtClean="0">
                            <a:latin typeface="Cambria Math" panose="02040503050406030204" pitchFamily="18" charset="0"/>
                          </a:rPr>
                          <m:t>𝟏</m:t>
                        </m:r>
                      </m:sup>
                    </m:sSup>
                  </m:oMath>
                </a14:m>
                <a:r>
                  <a:rPr lang="en-GB" sz="2400" b="1" dirty="0"/>
                  <a:t>)</a:t>
                </a:r>
                <a:r>
                  <a:rPr lang="en-GB" sz="2400" dirty="0"/>
                  <a:t>, </a:t>
                </a:r>
              </a:p>
              <a:p>
                <a:r>
                  <a:rPr lang="en-GB" sz="2400" dirty="0"/>
                  <a:t>by </a:t>
                </a:r>
              </a:p>
              <a:p>
                <a:r>
                  <a:rPr lang="en-GB" sz="2400" b="1" dirty="0"/>
                  <a:t>the voltage constant, </a:t>
                </a:r>
              </a:p>
              <a:p>
                <a14:m>
                  <m:oMath xmlns:m="http://schemas.openxmlformats.org/officeDocument/2006/math">
                    <m:sSub>
                      <m:sSubPr>
                        <m:ctrlPr>
                          <a:rPr lang="en-GB" sz="2400" b="1" i="1">
                            <a:latin typeface="Cambria Math" panose="02040503050406030204" pitchFamily="18" charset="0"/>
                          </a:rPr>
                        </m:ctrlPr>
                      </m:sSubPr>
                      <m:e>
                        <m:r>
                          <a:rPr lang="en-GB" sz="2400" b="1" i="1">
                            <a:latin typeface="Cambria Math" panose="02040503050406030204" pitchFamily="18" charset="0"/>
                          </a:rPr>
                          <m:t>𝑲</m:t>
                        </m:r>
                      </m:e>
                      <m:sub>
                        <m:r>
                          <a:rPr lang="en-GB" sz="2400" b="1" i="1">
                            <a:latin typeface="Cambria Math" panose="02040503050406030204" pitchFamily="18" charset="0"/>
                          </a:rPr>
                          <m:t>𝒈</m:t>
                        </m:r>
                      </m:sub>
                    </m:sSub>
                  </m:oMath>
                </a14:m>
                <a:r>
                  <a:rPr lang="en-GB" sz="2400" b="1" dirty="0"/>
                  <a:t> (</a:t>
                </a:r>
                <a14:m>
                  <m:oMath xmlns:m="http://schemas.openxmlformats.org/officeDocument/2006/math">
                    <m:sSup>
                      <m:sSupPr>
                        <m:ctrlPr>
                          <a:rPr lang="en-GB" sz="2400" b="1" i="1">
                            <a:latin typeface="Cambria Math" panose="02040503050406030204" pitchFamily="18" charset="0"/>
                          </a:rPr>
                        </m:ctrlPr>
                      </m:sSupPr>
                      <m:e>
                        <m:r>
                          <a:rPr lang="en-GB" sz="2400" b="1" i="1" smtClean="0">
                            <a:latin typeface="Cambria Math" panose="02040503050406030204" pitchFamily="18" charset="0"/>
                          </a:rPr>
                          <m:t>𝑽</m:t>
                        </m:r>
                        <m:r>
                          <a:rPr lang="en-GB" sz="2400" b="1" i="1" smtClean="0">
                            <a:latin typeface="Cambria Math" panose="02040503050406030204" pitchFamily="18" charset="0"/>
                          </a:rPr>
                          <m:t> </m:t>
                        </m:r>
                        <m:r>
                          <a:rPr lang="en-GB" sz="2400" b="1" i="1" smtClean="0">
                            <a:latin typeface="Cambria Math" panose="02040503050406030204" pitchFamily="18" charset="0"/>
                          </a:rPr>
                          <m:t>𝒓𝒆𝒗</m:t>
                        </m:r>
                      </m:e>
                      <m:sup>
                        <m:r>
                          <a:rPr lang="en-GB" sz="2400" b="1" i="1">
                            <a:latin typeface="Cambria Math" panose="02040503050406030204" pitchFamily="18" charset="0"/>
                          </a:rPr>
                          <m:t>−</m:t>
                        </m:r>
                        <m:r>
                          <a:rPr lang="en-GB" sz="2400" b="1" i="1">
                            <a:latin typeface="Cambria Math" panose="02040503050406030204" pitchFamily="18" charset="0"/>
                          </a:rPr>
                          <m:t>𝟏</m:t>
                        </m:r>
                      </m:sup>
                    </m:sSup>
                    <m:r>
                      <a:rPr lang="en-GB" sz="2400" b="1" i="1" smtClean="0">
                        <a:latin typeface="Cambria Math" panose="02040503050406030204" pitchFamily="18" charset="0"/>
                      </a:rPr>
                      <m:t>𝒎𝒊𝒏</m:t>
                    </m:r>
                  </m:oMath>
                </a14:m>
                <a:r>
                  <a:rPr lang="en-GB" sz="24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198120" y="1699598"/>
                <a:ext cx="5217160" cy="4198265"/>
              </a:xfrm>
              <a:prstGeom prst="rect">
                <a:avLst/>
              </a:prstGeom>
              <a:blipFill>
                <a:blip r:embed="rId2"/>
                <a:stretch>
                  <a:fillRect l="-1871" t="-1163" r="-1871" b="-1890"/>
                </a:stretch>
              </a:blipFill>
            </p:spPr>
            <p:txBody>
              <a:bodyPr/>
              <a:lstStyle/>
              <a:p>
                <a:r>
                  <a:rPr lang="en-GB">
                    <a:noFill/>
                  </a:rPr>
                  <a:t> </a:t>
                </a:r>
              </a:p>
            </p:txBody>
          </p:sp>
        </mc:Fallback>
      </mc:AlternateContent>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29437" y="2297540"/>
            <a:ext cx="5501925" cy="2770920"/>
          </a:xfrm>
          <a:prstGeom prst="rect">
            <a:avLst/>
          </a:prstGeom>
        </p:spPr>
      </p:pic>
      <p:sp>
        <p:nvSpPr>
          <p:cNvPr id="6" name="TextBox 5"/>
          <p:cNvSpPr txBox="1"/>
          <p:nvPr/>
        </p:nvSpPr>
        <p:spPr>
          <a:xfrm>
            <a:off x="2806700" y="114300"/>
            <a:ext cx="3032561" cy="369332"/>
          </a:xfrm>
          <a:prstGeom prst="rect">
            <a:avLst/>
          </a:prstGeom>
          <a:noFill/>
        </p:spPr>
        <p:txBody>
          <a:bodyPr wrap="none" rtlCol="0">
            <a:spAutoFit/>
          </a:bodyPr>
          <a:lstStyle/>
          <a:p>
            <a:r>
              <a:rPr lang="en-GB" dirty="0"/>
              <a:t>Rotating Velocity Transducers</a:t>
            </a:r>
            <a:endParaRPr lang="fr-FR" dirty="0"/>
          </a:p>
        </p:txBody>
      </p:sp>
    </p:spTree>
    <p:extLst>
      <p:ext uri="{BB962C8B-B14F-4D97-AF65-F5344CB8AC3E}">
        <p14:creationId xmlns:p14="http://schemas.microsoft.com/office/powerpoint/2010/main" val="606514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Rotating Velocity Transducers - Overview</a:t>
            </a:r>
            <a:endParaRPr lang="fr-FR" sz="2400" dirty="0">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482600" y="1918038"/>
                <a:ext cx="5232400" cy="2017219"/>
              </a:xfrm>
              <a:prstGeom prst="rect">
                <a:avLst/>
              </a:prstGeom>
            </p:spPr>
            <p:txBody>
              <a:bodyPr wrap="square">
                <a:spAutoFit/>
              </a:bodyPr>
              <a:lstStyle/>
              <a:p>
                <a:r>
                  <a:rPr lang="en-GB" sz="2400" dirty="0"/>
                  <a:t>Output voltage:</a:t>
                </a:r>
                <a:endParaRPr lang="en-GB" sz="2400" i="1" dirty="0">
                  <a:latin typeface="Cambria Math" panose="02040503050406030204" pitchFamily="18" charset="0"/>
                </a:endParaRPr>
              </a:p>
              <a:p>
                <a14:m>
                  <m:oMath xmlns:m="http://schemas.openxmlformats.org/officeDocument/2006/math">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𝑬</m:t>
                        </m:r>
                      </m:e>
                      <m:sub>
                        <m:r>
                          <a:rPr lang="en-GB" sz="2400" b="1" i="1">
                            <a:latin typeface="Cambria Math" panose="02040503050406030204" pitchFamily="18" charset="0"/>
                          </a:rPr>
                          <m:t>𝒈</m:t>
                        </m:r>
                      </m:sub>
                    </m:sSub>
                    <m:r>
                      <a:rPr lang="en-GB" sz="2400" b="1" i="1" smtClean="0">
                        <a:latin typeface="Cambria Math" panose="02040503050406030204" pitchFamily="18" charset="0"/>
                      </a:rPr>
                      <m:t>=</m:t>
                    </m:r>
                    <m:sSub>
                      <m:sSubPr>
                        <m:ctrlPr>
                          <a:rPr lang="en-GB" sz="2400" b="1" i="1">
                            <a:latin typeface="Cambria Math" panose="02040503050406030204" pitchFamily="18" charset="0"/>
                          </a:rPr>
                        </m:ctrlPr>
                      </m:sSubPr>
                      <m:e>
                        <m:r>
                          <a:rPr lang="en-GB" sz="2400" b="1" i="1">
                            <a:latin typeface="Cambria Math" panose="02040503050406030204" pitchFamily="18" charset="0"/>
                          </a:rPr>
                          <m:t>𝑲</m:t>
                        </m:r>
                      </m:e>
                      <m:sub>
                        <m:r>
                          <a:rPr lang="en-GB" sz="2400" b="1" i="1">
                            <a:latin typeface="Cambria Math" panose="02040503050406030204" pitchFamily="18" charset="0"/>
                          </a:rPr>
                          <m:t>𝒈</m:t>
                        </m:r>
                      </m:sub>
                    </m:sSub>
                  </m:oMath>
                </a14:m>
                <a:r>
                  <a:rPr lang="en-GB" sz="2400" b="1" dirty="0"/>
                  <a:t>N</a:t>
                </a:r>
              </a:p>
              <a:p>
                <a:endParaRPr lang="en-GB" sz="2400" b="1" dirty="0"/>
              </a:p>
              <a:p>
                <a:r>
                  <a:rPr lang="en-GB" sz="2400" b="1" dirty="0"/>
                  <a:t>N (</a:t>
                </a:r>
                <a14:m>
                  <m:oMath xmlns:m="http://schemas.openxmlformats.org/officeDocument/2006/math">
                    <m:r>
                      <a:rPr lang="en-GB" sz="2400" b="1" i="1" smtClean="0">
                        <a:latin typeface="Cambria Math" panose="02040503050406030204" pitchFamily="18" charset="0"/>
                      </a:rPr>
                      <m:t>𝒓𝒆𝒗</m:t>
                    </m:r>
                    <m:r>
                      <a:rPr lang="en-GB" sz="2400" b="1" i="1" smtClean="0">
                        <a:latin typeface="Cambria Math" panose="02040503050406030204" pitchFamily="18" charset="0"/>
                      </a:rPr>
                      <m:t>.</m:t>
                    </m:r>
                    <m:sSup>
                      <m:sSupPr>
                        <m:ctrlPr>
                          <a:rPr lang="en-GB" sz="2400" b="1" i="1" smtClean="0">
                            <a:latin typeface="Cambria Math" panose="02040503050406030204" pitchFamily="18" charset="0"/>
                          </a:rPr>
                        </m:ctrlPr>
                      </m:sSupPr>
                      <m:e>
                        <m:r>
                          <a:rPr lang="en-GB" sz="2400" b="1" i="1" smtClean="0">
                            <a:latin typeface="Cambria Math" panose="02040503050406030204" pitchFamily="18" charset="0"/>
                          </a:rPr>
                          <m:t>𝒎𝒊𝒏</m:t>
                        </m:r>
                      </m:e>
                      <m:sup>
                        <m:r>
                          <a:rPr lang="en-GB" sz="2400" b="1" i="1" smtClean="0">
                            <a:latin typeface="Cambria Math" panose="02040503050406030204" pitchFamily="18" charset="0"/>
                          </a:rPr>
                          <m:t>−</m:t>
                        </m:r>
                        <m:r>
                          <a:rPr lang="en-GB" sz="2400" b="1" i="1" smtClean="0">
                            <a:latin typeface="Cambria Math" panose="02040503050406030204" pitchFamily="18" charset="0"/>
                          </a:rPr>
                          <m:t>𝟏</m:t>
                        </m:r>
                      </m:sup>
                    </m:sSup>
                  </m:oMath>
                </a14:m>
                <a:r>
                  <a:rPr lang="en-GB" sz="2400" b="1" dirty="0"/>
                  <a:t>)</a:t>
                </a:r>
              </a:p>
              <a:p>
                <a14:m>
                  <m:oMath xmlns:m="http://schemas.openxmlformats.org/officeDocument/2006/math">
                    <m:sSub>
                      <m:sSubPr>
                        <m:ctrlPr>
                          <a:rPr lang="en-GB" sz="2400" b="1" i="1">
                            <a:latin typeface="Cambria Math" panose="02040503050406030204" pitchFamily="18" charset="0"/>
                          </a:rPr>
                        </m:ctrlPr>
                      </m:sSubPr>
                      <m:e>
                        <m:r>
                          <a:rPr lang="en-GB" sz="2400" b="1" i="1">
                            <a:latin typeface="Cambria Math" panose="02040503050406030204" pitchFamily="18" charset="0"/>
                          </a:rPr>
                          <m:t>𝑲</m:t>
                        </m:r>
                      </m:e>
                      <m:sub>
                        <m:r>
                          <a:rPr lang="en-GB" sz="2400" b="1" i="1">
                            <a:latin typeface="Cambria Math" panose="02040503050406030204" pitchFamily="18" charset="0"/>
                          </a:rPr>
                          <m:t>𝒈</m:t>
                        </m:r>
                      </m:sub>
                    </m:sSub>
                  </m:oMath>
                </a14:m>
                <a:r>
                  <a:rPr lang="en-GB" sz="2400" b="1" dirty="0"/>
                  <a:t> (</a:t>
                </a:r>
                <a14:m>
                  <m:oMath xmlns:m="http://schemas.openxmlformats.org/officeDocument/2006/math">
                    <m:sSup>
                      <m:sSupPr>
                        <m:ctrlPr>
                          <a:rPr lang="en-GB" sz="2400" b="1" i="1">
                            <a:latin typeface="Cambria Math" panose="02040503050406030204" pitchFamily="18" charset="0"/>
                          </a:rPr>
                        </m:ctrlPr>
                      </m:sSupPr>
                      <m:e>
                        <m:r>
                          <a:rPr lang="en-GB" sz="2400" b="1" i="1" smtClean="0">
                            <a:latin typeface="Cambria Math" panose="02040503050406030204" pitchFamily="18" charset="0"/>
                          </a:rPr>
                          <m:t>𝑽</m:t>
                        </m:r>
                        <m:r>
                          <a:rPr lang="en-GB" sz="2400" b="1" i="1" smtClean="0">
                            <a:latin typeface="Cambria Math" panose="02040503050406030204" pitchFamily="18" charset="0"/>
                          </a:rPr>
                          <m:t> </m:t>
                        </m:r>
                        <m:r>
                          <a:rPr lang="en-GB" sz="2400" b="1" i="1" smtClean="0">
                            <a:latin typeface="Cambria Math" panose="02040503050406030204" pitchFamily="18" charset="0"/>
                          </a:rPr>
                          <m:t>𝒓𝒆𝒗</m:t>
                        </m:r>
                      </m:e>
                      <m:sup>
                        <m:r>
                          <a:rPr lang="en-GB" sz="2400" b="1" i="1">
                            <a:latin typeface="Cambria Math" panose="02040503050406030204" pitchFamily="18" charset="0"/>
                          </a:rPr>
                          <m:t>−</m:t>
                        </m:r>
                        <m:r>
                          <a:rPr lang="en-GB" sz="2400" b="1" i="1">
                            <a:latin typeface="Cambria Math" panose="02040503050406030204" pitchFamily="18" charset="0"/>
                          </a:rPr>
                          <m:t>𝟏</m:t>
                        </m:r>
                      </m:sup>
                    </m:sSup>
                    <m:r>
                      <a:rPr lang="en-GB" sz="2400" b="1" i="1" smtClean="0">
                        <a:latin typeface="Cambria Math" panose="02040503050406030204" pitchFamily="18" charset="0"/>
                      </a:rPr>
                      <m:t>𝒎𝒊𝒏</m:t>
                    </m:r>
                  </m:oMath>
                </a14:m>
                <a:r>
                  <a:rPr lang="en-GB" sz="24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482600" y="1918038"/>
                <a:ext cx="5232400" cy="2017219"/>
              </a:xfrm>
              <a:prstGeom prst="rect">
                <a:avLst/>
              </a:prstGeom>
              <a:blipFill rotWithShape="0">
                <a:blip r:embed="rId2"/>
                <a:stretch>
                  <a:fillRect l="-1746" t="-2417" b="-4532"/>
                </a:stretch>
              </a:blipFill>
            </p:spPr>
            <p:txBody>
              <a:bodyPr/>
              <a:lstStyle/>
              <a:p>
                <a:r>
                  <a:rPr lang="en-GB">
                    <a:noFill/>
                  </a:rPr>
                  <a:t> </a:t>
                </a:r>
              </a:p>
            </p:txBody>
          </p:sp>
        </mc:Fallback>
      </mc:AlternateContent>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29437" y="2297540"/>
            <a:ext cx="5501925" cy="2770920"/>
          </a:xfrm>
          <a:prstGeom prst="rect">
            <a:avLst/>
          </a:prstGeom>
        </p:spPr>
      </p:pic>
      <p:sp>
        <p:nvSpPr>
          <p:cNvPr id="6" name="TextBox 5"/>
          <p:cNvSpPr txBox="1"/>
          <p:nvPr/>
        </p:nvSpPr>
        <p:spPr>
          <a:xfrm>
            <a:off x="2806700" y="114300"/>
            <a:ext cx="3032561" cy="369332"/>
          </a:xfrm>
          <a:prstGeom prst="rect">
            <a:avLst/>
          </a:prstGeom>
          <a:noFill/>
        </p:spPr>
        <p:txBody>
          <a:bodyPr wrap="none" rtlCol="0">
            <a:spAutoFit/>
          </a:bodyPr>
          <a:lstStyle/>
          <a:p>
            <a:r>
              <a:rPr lang="en-GB" dirty="0"/>
              <a:t>Rotating Velocity Transducers</a:t>
            </a:r>
            <a:endParaRPr lang="fr-FR" dirty="0"/>
          </a:p>
        </p:txBody>
      </p:sp>
    </p:spTree>
    <p:extLst>
      <p:ext uri="{BB962C8B-B14F-4D97-AF65-F5344CB8AC3E}">
        <p14:creationId xmlns:p14="http://schemas.microsoft.com/office/powerpoint/2010/main" val="771888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Rotating Velocity Transducers - Overview</a:t>
            </a:r>
            <a:endParaRPr lang="fr-FR" sz="2400" dirty="0">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482600" y="1918038"/>
                <a:ext cx="5232400" cy="4297202"/>
              </a:xfrm>
              <a:prstGeom prst="rect">
                <a:avLst/>
              </a:prstGeom>
            </p:spPr>
            <p:txBody>
              <a:bodyPr wrap="square">
                <a:spAutoFit/>
              </a:bodyPr>
              <a:lstStyle/>
              <a:p>
                <a:r>
                  <a:rPr lang="en-GB" sz="2400" dirty="0"/>
                  <a:t>Output voltage:</a:t>
                </a:r>
                <a:endParaRPr lang="en-GB" sz="2400" i="1" dirty="0">
                  <a:latin typeface="Cambria Math" panose="02040503050406030204" pitchFamily="18" charset="0"/>
                </a:endParaRPr>
              </a:p>
              <a:p>
                <a14:m>
                  <m:oMath xmlns:m="http://schemas.openxmlformats.org/officeDocument/2006/math">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𝑬</m:t>
                        </m:r>
                      </m:e>
                      <m:sub>
                        <m:r>
                          <a:rPr lang="en-GB" sz="2400" b="1" i="1">
                            <a:latin typeface="Cambria Math" panose="02040503050406030204" pitchFamily="18" charset="0"/>
                          </a:rPr>
                          <m:t>𝒈</m:t>
                        </m:r>
                      </m:sub>
                    </m:sSub>
                    <m:r>
                      <a:rPr lang="en-GB" sz="2400" b="1" i="1" smtClean="0">
                        <a:latin typeface="Cambria Math" panose="02040503050406030204" pitchFamily="18" charset="0"/>
                      </a:rPr>
                      <m:t>=</m:t>
                    </m:r>
                    <m:sSub>
                      <m:sSubPr>
                        <m:ctrlPr>
                          <a:rPr lang="en-GB" sz="2400" b="1" i="1">
                            <a:latin typeface="Cambria Math" panose="02040503050406030204" pitchFamily="18" charset="0"/>
                          </a:rPr>
                        </m:ctrlPr>
                      </m:sSubPr>
                      <m:e>
                        <m:r>
                          <a:rPr lang="en-GB" sz="2400" b="1" i="1">
                            <a:latin typeface="Cambria Math" panose="02040503050406030204" pitchFamily="18" charset="0"/>
                          </a:rPr>
                          <m:t>𝑲</m:t>
                        </m:r>
                      </m:e>
                      <m:sub>
                        <m:r>
                          <a:rPr lang="en-GB" sz="2400" b="1" i="1">
                            <a:latin typeface="Cambria Math" panose="02040503050406030204" pitchFamily="18" charset="0"/>
                          </a:rPr>
                          <m:t>𝒈</m:t>
                        </m:r>
                      </m:sub>
                    </m:sSub>
                  </m:oMath>
                </a14:m>
                <a:r>
                  <a:rPr lang="en-GB" sz="2400" b="1" dirty="0"/>
                  <a:t>N</a:t>
                </a:r>
              </a:p>
              <a:p>
                <a:endParaRPr lang="en-GB" sz="2400" b="1" dirty="0"/>
              </a:p>
              <a:p>
                <a:r>
                  <a:rPr lang="en-GB" sz="2400" b="1" dirty="0"/>
                  <a:t>N (</a:t>
                </a:r>
                <a14:m>
                  <m:oMath xmlns:m="http://schemas.openxmlformats.org/officeDocument/2006/math">
                    <m:r>
                      <a:rPr lang="en-GB" sz="2400" b="1" i="1" smtClean="0">
                        <a:latin typeface="Cambria Math" panose="02040503050406030204" pitchFamily="18" charset="0"/>
                      </a:rPr>
                      <m:t>𝒓𝒆𝒗</m:t>
                    </m:r>
                    <m:r>
                      <a:rPr lang="en-GB" sz="2400" b="1" i="1" smtClean="0">
                        <a:latin typeface="Cambria Math" panose="02040503050406030204" pitchFamily="18" charset="0"/>
                      </a:rPr>
                      <m:t>.</m:t>
                    </m:r>
                    <m:sSup>
                      <m:sSupPr>
                        <m:ctrlPr>
                          <a:rPr lang="en-GB" sz="2400" b="1" i="1" smtClean="0">
                            <a:latin typeface="Cambria Math" panose="02040503050406030204" pitchFamily="18" charset="0"/>
                          </a:rPr>
                        </m:ctrlPr>
                      </m:sSupPr>
                      <m:e>
                        <m:r>
                          <a:rPr lang="en-GB" sz="2400" b="1" i="1" smtClean="0">
                            <a:latin typeface="Cambria Math" panose="02040503050406030204" pitchFamily="18" charset="0"/>
                          </a:rPr>
                          <m:t>𝒎𝒊𝒏</m:t>
                        </m:r>
                      </m:e>
                      <m:sup>
                        <m:r>
                          <a:rPr lang="en-GB" sz="2400" b="1" i="1" smtClean="0">
                            <a:latin typeface="Cambria Math" panose="02040503050406030204" pitchFamily="18" charset="0"/>
                          </a:rPr>
                          <m:t>−</m:t>
                        </m:r>
                        <m:r>
                          <a:rPr lang="en-GB" sz="2400" b="1" i="1" smtClean="0">
                            <a:latin typeface="Cambria Math" panose="02040503050406030204" pitchFamily="18" charset="0"/>
                          </a:rPr>
                          <m:t>𝟏</m:t>
                        </m:r>
                      </m:sup>
                    </m:sSup>
                  </m:oMath>
                </a14:m>
                <a:r>
                  <a:rPr lang="en-GB" sz="2400" b="1" dirty="0"/>
                  <a:t>)</a:t>
                </a:r>
              </a:p>
              <a:p>
                <a14:m>
                  <m:oMath xmlns:m="http://schemas.openxmlformats.org/officeDocument/2006/math">
                    <m:sSub>
                      <m:sSubPr>
                        <m:ctrlPr>
                          <a:rPr lang="en-GB" sz="2400" b="1" i="1">
                            <a:latin typeface="Cambria Math" panose="02040503050406030204" pitchFamily="18" charset="0"/>
                          </a:rPr>
                        </m:ctrlPr>
                      </m:sSubPr>
                      <m:e>
                        <m:r>
                          <a:rPr lang="en-GB" sz="2400" b="1" i="1">
                            <a:latin typeface="Cambria Math" panose="02040503050406030204" pitchFamily="18" charset="0"/>
                          </a:rPr>
                          <m:t>𝑲</m:t>
                        </m:r>
                      </m:e>
                      <m:sub>
                        <m:r>
                          <a:rPr lang="en-GB" sz="2400" b="1" i="1">
                            <a:latin typeface="Cambria Math" panose="02040503050406030204" pitchFamily="18" charset="0"/>
                          </a:rPr>
                          <m:t>𝒈</m:t>
                        </m:r>
                      </m:sub>
                    </m:sSub>
                  </m:oMath>
                </a14:m>
                <a:r>
                  <a:rPr lang="en-GB" sz="2400" b="1" dirty="0"/>
                  <a:t> (</a:t>
                </a:r>
                <a14:m>
                  <m:oMath xmlns:m="http://schemas.openxmlformats.org/officeDocument/2006/math">
                    <m:sSup>
                      <m:sSupPr>
                        <m:ctrlPr>
                          <a:rPr lang="en-GB" sz="2400" b="1" i="1">
                            <a:latin typeface="Cambria Math" panose="02040503050406030204" pitchFamily="18" charset="0"/>
                          </a:rPr>
                        </m:ctrlPr>
                      </m:sSupPr>
                      <m:e>
                        <m:r>
                          <a:rPr lang="en-GB" sz="2400" b="1" i="1" smtClean="0">
                            <a:latin typeface="Cambria Math" panose="02040503050406030204" pitchFamily="18" charset="0"/>
                          </a:rPr>
                          <m:t>𝑽</m:t>
                        </m:r>
                        <m:r>
                          <a:rPr lang="en-GB" sz="2400" b="1" i="1" smtClean="0">
                            <a:latin typeface="Cambria Math" panose="02040503050406030204" pitchFamily="18" charset="0"/>
                          </a:rPr>
                          <m:t> </m:t>
                        </m:r>
                        <m:r>
                          <a:rPr lang="en-GB" sz="2400" b="1" i="1" smtClean="0">
                            <a:latin typeface="Cambria Math" panose="02040503050406030204" pitchFamily="18" charset="0"/>
                          </a:rPr>
                          <m:t>𝒓𝒆𝒗</m:t>
                        </m:r>
                      </m:e>
                      <m:sup>
                        <m:r>
                          <a:rPr lang="en-GB" sz="2400" b="1" i="1">
                            <a:latin typeface="Cambria Math" panose="02040503050406030204" pitchFamily="18" charset="0"/>
                          </a:rPr>
                          <m:t>−</m:t>
                        </m:r>
                        <m:r>
                          <a:rPr lang="en-GB" sz="2400" b="1" i="1">
                            <a:latin typeface="Cambria Math" panose="02040503050406030204" pitchFamily="18" charset="0"/>
                          </a:rPr>
                          <m:t>𝟏</m:t>
                        </m:r>
                      </m:sup>
                    </m:sSup>
                    <m:r>
                      <a:rPr lang="en-GB" sz="2400" b="1" i="1" smtClean="0">
                        <a:latin typeface="Cambria Math" panose="02040503050406030204" pitchFamily="18" charset="0"/>
                      </a:rPr>
                      <m:t>𝒎𝒊𝒏</m:t>
                    </m:r>
                  </m:oMath>
                </a14:m>
                <a:r>
                  <a:rPr lang="en-GB" sz="2400" dirty="0"/>
                  <a:t>).</a:t>
                </a:r>
              </a:p>
              <a:p>
                <a:endParaRPr lang="en-GB" sz="2400" dirty="0"/>
              </a:p>
              <a:p>
                <a:pPr/>
                <a14:m>
                  <m:oMathPara xmlns:m="http://schemas.openxmlformats.org/officeDocument/2006/math">
                    <m:oMathParaPr>
                      <m:jc m:val="left"/>
                    </m:oMathParaPr>
                    <m:oMath xmlns:m="http://schemas.openxmlformats.org/officeDocument/2006/math">
                      <m:sSub>
                        <m:sSubPr>
                          <m:ctrlPr>
                            <a:rPr lang="en-GB" sz="2400" b="1" i="1">
                              <a:latin typeface="Cambria Math" panose="02040503050406030204" pitchFamily="18" charset="0"/>
                            </a:rPr>
                          </m:ctrlPr>
                        </m:sSubPr>
                        <m:e>
                          <m:r>
                            <a:rPr lang="en-GB" sz="2400" b="1" i="1">
                              <a:latin typeface="Cambria Math" panose="02040503050406030204" pitchFamily="18" charset="0"/>
                            </a:rPr>
                            <m:t>𝑬</m:t>
                          </m:r>
                        </m:e>
                        <m:sub>
                          <m:r>
                            <a:rPr lang="en-GB" sz="2400" b="1" i="1">
                              <a:latin typeface="Cambria Math" panose="02040503050406030204" pitchFamily="18" charset="0"/>
                            </a:rPr>
                            <m:t>𝒈</m:t>
                          </m:r>
                        </m:sub>
                      </m:sSub>
                      <m:r>
                        <a:rPr lang="en-GB" sz="2400" b="1" i="1">
                          <a:latin typeface="Cambria Math" panose="02040503050406030204" pitchFamily="18" charset="0"/>
                        </a:rPr>
                        <m:t>=</m:t>
                      </m:r>
                      <m:sSub>
                        <m:sSubPr>
                          <m:ctrlPr>
                            <a:rPr lang="en-GB" sz="2400" b="1" i="1">
                              <a:latin typeface="Cambria Math" panose="02040503050406030204" pitchFamily="18" charset="0"/>
                            </a:rPr>
                          </m:ctrlPr>
                        </m:sSubPr>
                        <m:e>
                          <m:r>
                            <a:rPr lang="en-GB" sz="2400" b="1" i="1" smtClean="0">
                              <a:latin typeface="Cambria Math" panose="02040503050406030204" pitchFamily="18" charset="0"/>
                            </a:rPr>
                            <m:t>𝑹</m:t>
                          </m:r>
                        </m:e>
                        <m:sub>
                          <m:r>
                            <a:rPr lang="en-GB" sz="2400" b="1" i="1" smtClean="0">
                              <a:latin typeface="Cambria Math" panose="02040503050406030204" pitchFamily="18" charset="0"/>
                            </a:rPr>
                            <m:t>𝒂</m:t>
                          </m:r>
                        </m:sub>
                      </m:sSub>
                      <m:r>
                        <a:rPr lang="en-GB" sz="2400" b="1" i="1" smtClean="0">
                          <a:latin typeface="Cambria Math" panose="02040503050406030204" pitchFamily="18" charset="0"/>
                        </a:rPr>
                        <m:t>𝑰</m:t>
                      </m:r>
                      <m:r>
                        <a:rPr lang="en-GB" sz="2400" b="1" i="1" smtClean="0">
                          <a:latin typeface="Cambria Math" panose="02040503050406030204" pitchFamily="18" charset="0"/>
                        </a:rPr>
                        <m:t>+</m:t>
                      </m:r>
                      <m:sSub>
                        <m:sSubPr>
                          <m:ctrlPr>
                            <a:rPr lang="en-GB" sz="2400" b="1" i="1">
                              <a:latin typeface="Cambria Math" panose="02040503050406030204" pitchFamily="18" charset="0"/>
                            </a:rPr>
                          </m:ctrlPr>
                        </m:sSubPr>
                        <m:e>
                          <m:r>
                            <a:rPr lang="en-GB" sz="2400" b="1" i="1">
                              <a:latin typeface="Cambria Math" panose="02040503050406030204" pitchFamily="18" charset="0"/>
                            </a:rPr>
                            <m:t>𝑹</m:t>
                          </m:r>
                        </m:e>
                        <m:sub>
                          <m:r>
                            <a:rPr lang="en-GB" sz="2400" b="1" i="1" smtClean="0">
                              <a:latin typeface="Cambria Math" panose="02040503050406030204" pitchFamily="18" charset="0"/>
                            </a:rPr>
                            <m:t>𝑳</m:t>
                          </m:r>
                        </m:sub>
                      </m:sSub>
                      <m:r>
                        <a:rPr lang="en-GB" sz="2400" b="1" i="1">
                          <a:latin typeface="Cambria Math" panose="02040503050406030204" pitchFamily="18" charset="0"/>
                        </a:rPr>
                        <m:t>𝑰</m:t>
                      </m:r>
                    </m:oMath>
                  </m:oMathPara>
                </a14:m>
                <a:endParaRPr lang="en-GB" sz="2400" b="1" dirty="0"/>
              </a:p>
              <a:p>
                <a:endParaRPr lang="en-GB" sz="2400" b="1" dirty="0"/>
              </a:p>
              <a:p>
                <a:pPr/>
                <a14:m>
                  <m:oMathPara xmlns:m="http://schemas.openxmlformats.org/officeDocument/2006/math">
                    <m:oMathParaPr>
                      <m:jc m:val="left"/>
                    </m:oMathParaPr>
                    <m:oMath xmlns:m="http://schemas.openxmlformats.org/officeDocument/2006/math">
                      <m:r>
                        <a:rPr lang="en-GB" sz="2400" b="1" i="1" smtClean="0">
                          <a:latin typeface="Cambria Math" panose="02040503050406030204" pitchFamily="18" charset="0"/>
                        </a:rPr>
                        <m:t>𝑽</m:t>
                      </m:r>
                      <m:r>
                        <a:rPr lang="en-GB" sz="2400" b="1" i="1" smtClean="0">
                          <a:latin typeface="Cambria Math" panose="02040503050406030204" pitchFamily="18" charset="0"/>
                        </a:rPr>
                        <m:t>= </m:t>
                      </m:r>
                      <m:f>
                        <m:fPr>
                          <m:ctrlPr>
                            <a:rPr lang="en-GB" sz="2400" b="1" i="1" smtClean="0">
                              <a:latin typeface="Cambria Math" panose="02040503050406030204" pitchFamily="18" charset="0"/>
                            </a:rPr>
                          </m:ctrlPr>
                        </m:fPr>
                        <m:num>
                          <m:sSub>
                            <m:sSubPr>
                              <m:ctrlPr>
                                <a:rPr lang="en-GB" sz="2400" b="1" i="1">
                                  <a:latin typeface="Cambria Math" panose="02040503050406030204" pitchFamily="18" charset="0"/>
                                </a:rPr>
                              </m:ctrlPr>
                            </m:sSubPr>
                            <m:e>
                              <m:sSub>
                                <m:sSubPr>
                                  <m:ctrlPr>
                                    <a:rPr lang="en-GB" sz="2400" b="1" i="1">
                                      <a:latin typeface="Cambria Math" panose="02040503050406030204" pitchFamily="18" charset="0"/>
                                    </a:rPr>
                                  </m:ctrlPr>
                                </m:sSubPr>
                                <m:e>
                                  <m:r>
                                    <a:rPr lang="en-GB" sz="2400" b="1" i="1">
                                      <a:latin typeface="Cambria Math" panose="02040503050406030204" pitchFamily="18" charset="0"/>
                                    </a:rPr>
                                    <m:t>𝑹</m:t>
                                  </m:r>
                                </m:e>
                                <m:sub>
                                  <m:r>
                                    <a:rPr lang="en-GB" sz="2400" b="1" i="1">
                                      <a:latin typeface="Cambria Math" panose="02040503050406030204" pitchFamily="18" charset="0"/>
                                    </a:rPr>
                                    <m:t>𝑳</m:t>
                                  </m:r>
                                </m:sub>
                              </m:sSub>
                              <m:r>
                                <a:rPr lang="en-GB" sz="2400" b="1" i="1">
                                  <a:latin typeface="Cambria Math" panose="02040503050406030204" pitchFamily="18" charset="0"/>
                                </a:rPr>
                                <m:t>𝑲</m:t>
                              </m:r>
                            </m:e>
                            <m:sub>
                              <m:r>
                                <a:rPr lang="en-GB" sz="2400" b="1" i="1">
                                  <a:latin typeface="Cambria Math" panose="02040503050406030204" pitchFamily="18" charset="0"/>
                                </a:rPr>
                                <m:t>𝒈</m:t>
                              </m:r>
                            </m:sub>
                          </m:sSub>
                          <m:r>
                            <m:rPr>
                              <m:nor/>
                            </m:rPr>
                            <a:rPr lang="en-GB" sz="2400" b="1" dirty="0"/>
                            <m:t>N</m:t>
                          </m:r>
                          <m:r>
                            <m:rPr>
                              <m:nor/>
                            </m:rPr>
                            <a:rPr lang="en-GB" sz="2400" b="1" dirty="0"/>
                            <m:t> </m:t>
                          </m:r>
                        </m:num>
                        <m:den>
                          <m:sSub>
                            <m:sSubPr>
                              <m:ctrlPr>
                                <a:rPr lang="en-GB" sz="2400" b="1" i="1">
                                  <a:latin typeface="Cambria Math" panose="02040503050406030204" pitchFamily="18" charset="0"/>
                                </a:rPr>
                              </m:ctrlPr>
                            </m:sSubPr>
                            <m:e>
                              <m:sSub>
                                <m:sSubPr>
                                  <m:ctrlPr>
                                    <a:rPr lang="en-GB" sz="2400" b="1" i="1">
                                      <a:latin typeface="Cambria Math" panose="02040503050406030204" pitchFamily="18" charset="0"/>
                                    </a:rPr>
                                  </m:ctrlPr>
                                </m:sSubPr>
                                <m:e>
                                  <m:r>
                                    <a:rPr lang="en-GB" sz="2400" b="1" i="1">
                                      <a:latin typeface="Cambria Math" panose="02040503050406030204" pitchFamily="18" charset="0"/>
                                    </a:rPr>
                                    <m:t>𝑹</m:t>
                                  </m:r>
                                </m:e>
                                <m:sub>
                                  <m:r>
                                    <a:rPr lang="en-GB" sz="2400" b="1" i="1" smtClean="0">
                                      <a:latin typeface="Cambria Math" panose="02040503050406030204" pitchFamily="18" charset="0"/>
                                    </a:rPr>
                                    <m:t>𝒂</m:t>
                                  </m:r>
                                </m:sub>
                              </m:sSub>
                              <m:r>
                                <a:rPr lang="en-GB" sz="2400" b="1" i="1" smtClean="0">
                                  <a:latin typeface="Cambria Math" panose="02040503050406030204" pitchFamily="18" charset="0"/>
                                </a:rPr>
                                <m:t>+</m:t>
                              </m:r>
                              <m:r>
                                <a:rPr lang="en-GB" sz="2400" b="1" i="1">
                                  <a:latin typeface="Cambria Math" panose="02040503050406030204" pitchFamily="18" charset="0"/>
                                </a:rPr>
                                <m:t>𝑹</m:t>
                              </m:r>
                            </m:e>
                            <m:sub>
                              <m:r>
                                <a:rPr lang="en-GB" sz="2400" b="1" i="1">
                                  <a:latin typeface="Cambria Math" panose="02040503050406030204" pitchFamily="18" charset="0"/>
                                </a:rPr>
                                <m:t>𝑳</m:t>
                              </m:r>
                            </m:sub>
                          </m:sSub>
                        </m:den>
                      </m:f>
                    </m:oMath>
                  </m:oMathPara>
                </a14:m>
                <a:endParaRPr lang="en-GB" sz="2400" b="1" dirty="0"/>
              </a:p>
              <a:p>
                <a:endParaRPr lang="en-GB" sz="2400" dirty="0"/>
              </a:p>
            </p:txBody>
          </p:sp>
        </mc:Choice>
        <mc:Fallback xmlns="">
          <p:sp>
            <p:nvSpPr>
              <p:cNvPr id="4" name="Rectangle 3"/>
              <p:cNvSpPr>
                <a:spLocks noRot="1" noChangeAspect="1" noMove="1" noResize="1" noEditPoints="1" noAdjustHandles="1" noChangeArrowheads="1" noChangeShapeType="1" noTextEdit="1"/>
              </p:cNvSpPr>
              <p:nvPr/>
            </p:nvSpPr>
            <p:spPr>
              <a:xfrm>
                <a:off x="482600" y="1918038"/>
                <a:ext cx="5232400" cy="4297202"/>
              </a:xfrm>
              <a:prstGeom prst="rect">
                <a:avLst/>
              </a:prstGeom>
              <a:blipFill rotWithShape="0">
                <a:blip r:embed="rId2"/>
                <a:stretch>
                  <a:fillRect l="-1746" t="-1135"/>
                </a:stretch>
              </a:blipFill>
            </p:spPr>
            <p:txBody>
              <a:bodyPr/>
              <a:lstStyle/>
              <a:p>
                <a:r>
                  <a:rPr lang="en-GB">
                    <a:noFill/>
                  </a:rPr>
                  <a:t> </a:t>
                </a:r>
              </a:p>
            </p:txBody>
          </p:sp>
        </mc:Fallback>
      </mc:AlternateContent>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29437" y="2297540"/>
            <a:ext cx="5501925" cy="2770920"/>
          </a:xfrm>
          <a:prstGeom prst="rect">
            <a:avLst/>
          </a:prstGeom>
        </p:spPr>
      </p:pic>
      <p:sp>
        <p:nvSpPr>
          <p:cNvPr id="6" name="TextBox 5"/>
          <p:cNvSpPr txBox="1"/>
          <p:nvPr/>
        </p:nvSpPr>
        <p:spPr>
          <a:xfrm>
            <a:off x="2806700" y="114300"/>
            <a:ext cx="3032561" cy="369332"/>
          </a:xfrm>
          <a:prstGeom prst="rect">
            <a:avLst/>
          </a:prstGeom>
          <a:noFill/>
        </p:spPr>
        <p:txBody>
          <a:bodyPr wrap="none" rtlCol="0">
            <a:spAutoFit/>
          </a:bodyPr>
          <a:lstStyle/>
          <a:p>
            <a:r>
              <a:rPr lang="en-GB" dirty="0"/>
              <a:t>Rotating Velocity Transducers</a:t>
            </a:r>
            <a:endParaRPr lang="fr-FR" dirty="0"/>
          </a:p>
        </p:txBody>
      </p:sp>
    </p:spTree>
    <p:extLst>
      <p:ext uri="{BB962C8B-B14F-4D97-AF65-F5344CB8AC3E}">
        <p14:creationId xmlns:p14="http://schemas.microsoft.com/office/powerpoint/2010/main" val="4220131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Brushed </a:t>
            </a:r>
            <a:r>
              <a:rPr lang="en-GB" sz="2400" dirty="0" err="1">
                <a:solidFill>
                  <a:schemeClr val="tx1"/>
                </a:solidFill>
              </a:rPr>
              <a:t>Tachogenerator</a:t>
            </a:r>
            <a:r>
              <a:rPr lang="en-GB" sz="2400" dirty="0">
                <a:solidFill>
                  <a:schemeClr val="tx1"/>
                </a:solidFill>
              </a:rPr>
              <a:t> - 3</a:t>
            </a:r>
            <a:endParaRPr lang="fr-FR" sz="2400" dirty="0">
              <a:solidFill>
                <a:schemeClr val="tx1"/>
              </a:solidFill>
            </a:endParaRPr>
          </a:p>
        </p:txBody>
      </p:sp>
      <p:sp>
        <p:nvSpPr>
          <p:cNvPr id="5" name="TextBox 4"/>
          <p:cNvSpPr txBox="1"/>
          <p:nvPr/>
        </p:nvSpPr>
        <p:spPr>
          <a:xfrm>
            <a:off x="2806700" y="114300"/>
            <a:ext cx="3032561" cy="369332"/>
          </a:xfrm>
          <a:prstGeom prst="rect">
            <a:avLst/>
          </a:prstGeom>
          <a:noFill/>
        </p:spPr>
        <p:txBody>
          <a:bodyPr wrap="none" rtlCol="0">
            <a:spAutoFit/>
          </a:bodyPr>
          <a:lstStyle/>
          <a:p>
            <a:r>
              <a:rPr lang="en-GB" dirty="0"/>
              <a:t>Rotating Velocity Transducers</a:t>
            </a:r>
            <a:endParaRPr lang="fr-FR" dirty="0"/>
          </a:p>
        </p:txBody>
      </p:sp>
      <p:sp>
        <p:nvSpPr>
          <p:cNvPr id="4" name="Rectangle 3"/>
          <p:cNvSpPr/>
          <p:nvPr/>
        </p:nvSpPr>
        <p:spPr>
          <a:xfrm>
            <a:off x="1308100" y="2222838"/>
            <a:ext cx="8483600" cy="1200329"/>
          </a:xfrm>
          <a:prstGeom prst="rect">
            <a:avLst/>
          </a:prstGeom>
        </p:spPr>
        <p:txBody>
          <a:bodyPr wrap="square">
            <a:spAutoFit/>
          </a:bodyPr>
          <a:lstStyle/>
          <a:p>
            <a:pPr marL="342900" indent="-342900">
              <a:buFont typeface="Arial" panose="020B0604020202020204" pitchFamily="34" charset="0"/>
              <a:buChar char="•"/>
            </a:pPr>
            <a:r>
              <a:rPr lang="en-GB" sz="2400" dirty="0"/>
              <a:t>A ripple-voltage component with a peak-to-peak value of five to six per cent of the output voltage is typical for brushed </a:t>
            </a:r>
            <a:r>
              <a:rPr lang="en-GB" sz="2400" dirty="0" err="1"/>
              <a:t>tachogenerators</a:t>
            </a:r>
            <a:r>
              <a:rPr lang="en-GB" sz="2400" dirty="0"/>
              <a:t>.</a:t>
            </a:r>
          </a:p>
        </p:txBody>
      </p:sp>
    </p:spTree>
    <p:extLst>
      <p:ext uri="{BB962C8B-B14F-4D97-AF65-F5344CB8AC3E}">
        <p14:creationId xmlns:p14="http://schemas.microsoft.com/office/powerpoint/2010/main" val="1598167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Brushed </a:t>
            </a:r>
            <a:r>
              <a:rPr lang="en-GB" sz="2400" dirty="0" err="1">
                <a:solidFill>
                  <a:schemeClr val="tx1"/>
                </a:solidFill>
              </a:rPr>
              <a:t>Tachogenerator</a:t>
            </a:r>
            <a:r>
              <a:rPr lang="en-GB" sz="2400" dirty="0">
                <a:solidFill>
                  <a:schemeClr val="tx1"/>
                </a:solidFill>
              </a:rPr>
              <a:t> - 3</a:t>
            </a:r>
            <a:endParaRPr lang="fr-FR" sz="2400" dirty="0">
              <a:solidFill>
                <a:schemeClr val="tx1"/>
              </a:solidFill>
            </a:endParaRPr>
          </a:p>
        </p:txBody>
      </p:sp>
      <p:sp>
        <p:nvSpPr>
          <p:cNvPr id="5" name="TextBox 4"/>
          <p:cNvSpPr txBox="1"/>
          <p:nvPr/>
        </p:nvSpPr>
        <p:spPr>
          <a:xfrm>
            <a:off x="2806700" y="114300"/>
            <a:ext cx="3032561" cy="369332"/>
          </a:xfrm>
          <a:prstGeom prst="rect">
            <a:avLst/>
          </a:prstGeom>
          <a:noFill/>
        </p:spPr>
        <p:txBody>
          <a:bodyPr wrap="none" rtlCol="0">
            <a:spAutoFit/>
          </a:bodyPr>
          <a:lstStyle/>
          <a:p>
            <a:r>
              <a:rPr lang="en-GB" dirty="0"/>
              <a:t>Rotating Velocity Transducers</a:t>
            </a:r>
            <a:endParaRPr lang="fr-FR" dirty="0"/>
          </a:p>
        </p:txBody>
      </p:sp>
      <p:sp>
        <p:nvSpPr>
          <p:cNvPr id="4" name="Rectangle 3"/>
          <p:cNvSpPr/>
          <p:nvPr/>
        </p:nvSpPr>
        <p:spPr>
          <a:xfrm>
            <a:off x="1308100" y="2222838"/>
            <a:ext cx="8483600" cy="3785652"/>
          </a:xfrm>
          <a:prstGeom prst="rect">
            <a:avLst/>
          </a:prstGeom>
        </p:spPr>
        <p:txBody>
          <a:bodyPr wrap="square">
            <a:spAutoFit/>
          </a:bodyPr>
          <a:lstStyle/>
          <a:p>
            <a:pPr marL="342900" indent="-342900">
              <a:buFont typeface="Arial" panose="020B0604020202020204" pitchFamily="34" charset="0"/>
              <a:buChar char="•"/>
            </a:pPr>
            <a:r>
              <a:rPr lang="en-GB" sz="2400" dirty="0"/>
              <a:t>A ripple-voltage component with a peak-to-peak value of five to six per cent of the output voltage is typical for brushed </a:t>
            </a:r>
            <a:r>
              <a:rPr lang="en-GB" sz="2400" dirty="0" err="1"/>
              <a:t>tachogenerators</a:t>
            </a:r>
            <a:r>
              <a:rPr lang="en-GB" sz="2400" dirty="0"/>
              <a: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Load resistance should be as large as possible to ensure that the terminal voltage is maximised; </a:t>
            </a:r>
          </a:p>
          <a:p>
            <a:pPr marL="342900" indent="-342900">
              <a:buFont typeface="Arial" panose="020B0604020202020204" pitchFamily="34" charset="0"/>
              <a:buChar char="•"/>
            </a:pPr>
            <a:r>
              <a:rPr lang="en-GB" sz="2400" dirty="0"/>
              <a:t>however, the current which is drawn should be sufficiently high to ensure that the commutator surface does not become contaminated.(</a:t>
            </a:r>
            <a:r>
              <a:rPr lang="en-GB" sz="2400" dirty="0">
                <a:hlinkClick r:id="rId2"/>
              </a:rPr>
              <a:t>http://www.morganelectricalmaterials.com/media/1996/technicalhandbookglobalproof_0.pdf</a:t>
            </a:r>
            <a:r>
              <a:rPr lang="en-GB" sz="2400" dirty="0"/>
              <a:t> )</a:t>
            </a:r>
          </a:p>
        </p:txBody>
      </p:sp>
    </p:spTree>
    <p:extLst>
      <p:ext uri="{BB962C8B-B14F-4D97-AF65-F5344CB8AC3E}">
        <p14:creationId xmlns:p14="http://schemas.microsoft.com/office/powerpoint/2010/main" val="3332600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Brushed </a:t>
            </a:r>
            <a:r>
              <a:rPr lang="en-GB" sz="2400" dirty="0" err="1">
                <a:solidFill>
                  <a:schemeClr val="tx1"/>
                </a:solidFill>
              </a:rPr>
              <a:t>Tachogenerator</a:t>
            </a:r>
            <a:r>
              <a:rPr lang="en-GB" sz="2400" dirty="0">
                <a:solidFill>
                  <a:schemeClr val="tx1"/>
                </a:solidFill>
              </a:rPr>
              <a:t> - 4</a:t>
            </a:r>
            <a:endParaRPr lang="fr-FR" sz="2400" dirty="0">
              <a:solidFill>
                <a:schemeClr val="tx1"/>
              </a:solidFill>
            </a:endParaRPr>
          </a:p>
        </p:txBody>
      </p:sp>
      <p:sp>
        <p:nvSpPr>
          <p:cNvPr id="5" name="TextBox 4"/>
          <p:cNvSpPr txBox="1"/>
          <p:nvPr/>
        </p:nvSpPr>
        <p:spPr>
          <a:xfrm>
            <a:off x="2806700" y="114300"/>
            <a:ext cx="3032561" cy="369332"/>
          </a:xfrm>
          <a:prstGeom prst="rect">
            <a:avLst/>
          </a:prstGeom>
          <a:noFill/>
        </p:spPr>
        <p:txBody>
          <a:bodyPr wrap="none" rtlCol="0">
            <a:spAutoFit/>
          </a:bodyPr>
          <a:lstStyle/>
          <a:p>
            <a:r>
              <a:rPr lang="en-GB" dirty="0"/>
              <a:t>Rotating Velocity Transducers</a:t>
            </a:r>
            <a:endParaRPr lang="fr-FR" dirty="0"/>
          </a:p>
        </p:txBody>
      </p:sp>
      <p:pic>
        <p:nvPicPr>
          <p:cNvPr id="2" name="Picture 1"/>
          <p:cNvPicPr>
            <a:picLocks noChangeAspect="1"/>
          </p:cNvPicPr>
          <p:nvPr/>
        </p:nvPicPr>
        <p:blipFill>
          <a:blip r:embed="rId2"/>
          <a:stretch>
            <a:fillRect/>
          </a:stretch>
        </p:blipFill>
        <p:spPr>
          <a:xfrm>
            <a:off x="3771281" y="1922714"/>
            <a:ext cx="3724332" cy="4008185"/>
          </a:xfrm>
          <a:prstGeom prst="rect">
            <a:avLst/>
          </a:prstGeom>
        </p:spPr>
      </p:pic>
    </p:spTree>
    <p:extLst>
      <p:ext uri="{BB962C8B-B14F-4D97-AF65-F5344CB8AC3E}">
        <p14:creationId xmlns:p14="http://schemas.microsoft.com/office/powerpoint/2010/main" val="3186632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Incremental Systems - 1</a:t>
            </a:r>
            <a:endParaRPr lang="fr-FR" sz="2400" dirty="0">
              <a:solidFill>
                <a:schemeClr val="tx1"/>
              </a:solidFill>
            </a:endParaRPr>
          </a:p>
        </p:txBody>
      </p:sp>
      <p:sp>
        <p:nvSpPr>
          <p:cNvPr id="5" name="TextBox 4"/>
          <p:cNvSpPr txBox="1"/>
          <p:nvPr/>
        </p:nvSpPr>
        <p:spPr>
          <a:xfrm>
            <a:off x="2806700" y="114300"/>
            <a:ext cx="3032561" cy="369332"/>
          </a:xfrm>
          <a:prstGeom prst="rect">
            <a:avLst/>
          </a:prstGeom>
          <a:noFill/>
        </p:spPr>
        <p:txBody>
          <a:bodyPr wrap="none" rtlCol="0">
            <a:spAutoFit/>
          </a:bodyPr>
          <a:lstStyle/>
          <a:p>
            <a:r>
              <a:rPr lang="en-GB" dirty="0"/>
              <a:t>Rotating Velocity Transducers</a:t>
            </a:r>
            <a:endParaRPr lang="fr-FR"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4460" y="1548368"/>
            <a:ext cx="7697792" cy="4509532"/>
          </a:xfrm>
          <a:prstGeom prst="rect">
            <a:avLst/>
          </a:prstGeom>
        </p:spPr>
      </p:pic>
    </p:spTree>
    <p:extLst>
      <p:ext uri="{BB962C8B-B14F-4D97-AF65-F5344CB8AC3E}">
        <p14:creationId xmlns:p14="http://schemas.microsoft.com/office/powerpoint/2010/main" val="848940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Incremental Systems - 2</a:t>
            </a:r>
            <a:endParaRPr lang="fr-FR" sz="2400" dirty="0">
              <a:solidFill>
                <a:schemeClr val="tx1"/>
              </a:solidFill>
            </a:endParaRPr>
          </a:p>
        </p:txBody>
      </p:sp>
      <p:sp>
        <p:nvSpPr>
          <p:cNvPr id="5" name="TextBox 4"/>
          <p:cNvSpPr txBox="1"/>
          <p:nvPr/>
        </p:nvSpPr>
        <p:spPr>
          <a:xfrm>
            <a:off x="2806700" y="114300"/>
            <a:ext cx="3032561" cy="369332"/>
          </a:xfrm>
          <a:prstGeom prst="rect">
            <a:avLst/>
          </a:prstGeom>
          <a:noFill/>
        </p:spPr>
        <p:txBody>
          <a:bodyPr wrap="none" rtlCol="0">
            <a:spAutoFit/>
          </a:bodyPr>
          <a:lstStyle/>
          <a:p>
            <a:r>
              <a:rPr lang="en-GB" dirty="0"/>
              <a:t>Rotating Velocity Transducers</a:t>
            </a:r>
            <a:endParaRPr lang="fr-FR" dirty="0"/>
          </a:p>
        </p:txBody>
      </p:sp>
      <p:sp>
        <p:nvSpPr>
          <p:cNvPr id="4" name="Rectangle 3"/>
          <p:cNvSpPr/>
          <p:nvPr/>
        </p:nvSpPr>
        <p:spPr>
          <a:xfrm>
            <a:off x="1308100" y="1829138"/>
            <a:ext cx="9232900" cy="4154984"/>
          </a:xfrm>
          <a:prstGeom prst="rect">
            <a:avLst/>
          </a:prstGeom>
        </p:spPr>
        <p:txBody>
          <a:bodyPr wrap="square">
            <a:spAutoFit/>
          </a:bodyPr>
          <a:lstStyle/>
          <a:p>
            <a:pPr marL="342900" indent="-342900">
              <a:buFont typeface="Arial" panose="020B0604020202020204" pitchFamily="34" charset="0"/>
              <a:buChar char="•"/>
            </a:pPr>
            <a:r>
              <a:rPr lang="en-GB" sz="2400" dirty="0"/>
              <a:t>The frequency of the signal, and hence the speed of the shaft, can be measured by one of two methods.</a:t>
            </a:r>
          </a:p>
          <a:p>
            <a:pPr marL="800100" lvl="1" indent="-342900">
              <a:buFont typeface="Arial" panose="020B0604020202020204" pitchFamily="34" charset="0"/>
              <a:buChar char="•"/>
            </a:pPr>
            <a:r>
              <a:rPr lang="en-GB" sz="2400" dirty="0"/>
              <a:t>Frequency can be measured, in the conventional fashion, by counting the number of pulses within a set time period.</a:t>
            </a:r>
          </a:p>
          <a:p>
            <a:pPr marL="800100" lvl="1" indent="-342900">
              <a:buFont typeface="Arial" panose="020B0604020202020204" pitchFamily="34" charset="0"/>
              <a:buChar char="•"/>
            </a:pPr>
            <a:r>
              <a:rPr lang="en-GB" sz="2400" dirty="0"/>
              <a:t>Each half-cycle of the encoder output is gated with a high-frequency clock; the number of cycles which are enveloped is determined, and this value is used to calculate the shaft speed. </a:t>
            </a:r>
          </a:p>
          <a:p>
            <a:pPr marL="800100" lvl="1" indent="-342900">
              <a:buFont typeface="Arial" panose="020B0604020202020204" pitchFamily="34" charset="0"/>
              <a:buChar char="•"/>
            </a:pPr>
            <a:endParaRPr lang="en-GB" sz="2400" dirty="0"/>
          </a:p>
          <a:p>
            <a:pPr lvl="1"/>
            <a:r>
              <a:rPr lang="en-GB" sz="2400" dirty="0"/>
              <a:t>Note that even this method will prove difficult to use at very low speeds, because the number of high-frequency clock cycles per half-cycle becomes excessive.</a:t>
            </a:r>
          </a:p>
        </p:txBody>
      </p:sp>
    </p:spTree>
    <p:extLst>
      <p:ext uri="{BB962C8B-B14F-4D97-AF65-F5344CB8AC3E}">
        <p14:creationId xmlns:p14="http://schemas.microsoft.com/office/powerpoint/2010/main" val="986310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Incremental Systems - 3</a:t>
            </a:r>
            <a:endParaRPr lang="fr-FR" sz="2400" dirty="0">
              <a:solidFill>
                <a:schemeClr val="tx1"/>
              </a:solidFill>
            </a:endParaRPr>
          </a:p>
        </p:txBody>
      </p:sp>
      <p:sp>
        <p:nvSpPr>
          <p:cNvPr id="5" name="TextBox 4"/>
          <p:cNvSpPr txBox="1"/>
          <p:nvPr/>
        </p:nvSpPr>
        <p:spPr>
          <a:xfrm>
            <a:off x="2806700" y="114300"/>
            <a:ext cx="3032561" cy="369332"/>
          </a:xfrm>
          <a:prstGeom prst="rect">
            <a:avLst/>
          </a:prstGeom>
          <a:noFill/>
        </p:spPr>
        <p:txBody>
          <a:bodyPr wrap="none" rtlCol="0">
            <a:spAutoFit/>
          </a:bodyPr>
          <a:lstStyle/>
          <a:p>
            <a:r>
              <a:rPr lang="en-GB" dirty="0"/>
              <a:t>Rotating Velocity Transducers</a:t>
            </a:r>
            <a:endParaRPr lang="fr-FR" dirty="0"/>
          </a:p>
        </p:txBody>
      </p:sp>
      <p:sp>
        <p:nvSpPr>
          <p:cNvPr id="4" name="Rectangle 3"/>
          <p:cNvSpPr/>
          <p:nvPr/>
        </p:nvSpPr>
        <p:spPr>
          <a:xfrm>
            <a:off x="1308100" y="1613238"/>
            <a:ext cx="9232900" cy="461665"/>
          </a:xfrm>
          <a:prstGeom prst="rect">
            <a:avLst/>
          </a:prstGeom>
        </p:spPr>
        <p:txBody>
          <a:bodyPr wrap="square">
            <a:spAutoFit/>
          </a:bodyPr>
          <a:lstStyle/>
          <a:p>
            <a:pPr marL="342900" indent="-342900">
              <a:buFont typeface="Arial" panose="020B0604020202020204" pitchFamily="34" charset="0"/>
              <a:buChar char="•"/>
            </a:pPr>
            <a:r>
              <a:rPr lang="en-GB" sz="2400" dirty="0"/>
              <a:t>Frequency limitations as a function of </a:t>
            </a:r>
            <a:r>
              <a:rPr lang="en-GB" sz="2400" dirty="0" err="1"/>
              <a:t>ppr</a:t>
            </a:r>
            <a:endParaRPr lang="en-GB" sz="2400"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1999" y="2231462"/>
            <a:ext cx="5439409" cy="3877237"/>
          </a:xfrm>
          <a:prstGeom prst="rect">
            <a:avLst/>
          </a:prstGeom>
        </p:spPr>
      </p:pic>
    </p:spTree>
    <p:extLst>
      <p:ext uri="{BB962C8B-B14F-4D97-AF65-F5344CB8AC3E}">
        <p14:creationId xmlns:p14="http://schemas.microsoft.com/office/powerpoint/2010/main" val="253008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Typical systems</a:t>
            </a:r>
            <a:endParaRPr lang="fr-FR" sz="2400" dirty="0">
              <a:solidFill>
                <a:schemeClr val="tx1"/>
              </a:solidFill>
            </a:endParaRP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68162" y="1536700"/>
            <a:ext cx="6081075" cy="4349700"/>
          </a:xfrm>
          <a:prstGeom prst="rect">
            <a:avLst/>
          </a:prstGeom>
        </p:spPr>
      </p:pic>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Tree>
    <p:extLst>
      <p:ext uri="{BB962C8B-B14F-4D97-AF65-F5344CB8AC3E}">
        <p14:creationId xmlns:p14="http://schemas.microsoft.com/office/powerpoint/2010/main" val="4243243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Position Transducers - Overview</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sp>
        <p:nvSpPr>
          <p:cNvPr id="4" name="Rectangle 3"/>
          <p:cNvSpPr/>
          <p:nvPr/>
        </p:nvSpPr>
        <p:spPr>
          <a:xfrm>
            <a:off x="1308100" y="1562438"/>
            <a:ext cx="9232900" cy="4524315"/>
          </a:xfrm>
          <a:prstGeom prst="rect">
            <a:avLst/>
          </a:prstGeom>
        </p:spPr>
        <p:txBody>
          <a:bodyPr wrap="square">
            <a:spAutoFit/>
          </a:bodyPr>
          <a:lstStyle/>
          <a:p>
            <a:r>
              <a:rPr lang="en-GB" sz="2400" b="1" u="sng" dirty="0"/>
              <a:t>Incremental</a:t>
            </a:r>
            <a:r>
              <a:rPr lang="en-GB" sz="2400" dirty="0"/>
              <a:t>: an encoder that produces a set number of pulses per revolution, which are counted to produce the positional information. If the power is lost, or the data is corrupted, </a:t>
            </a:r>
            <a:r>
              <a:rPr lang="en-GB" sz="2400" dirty="0" err="1"/>
              <a:t>rezeroing</a:t>
            </a:r>
            <a:r>
              <a:rPr lang="en-GB" sz="2400" dirty="0"/>
              <a:t> is required to obtain the true information.</a:t>
            </a:r>
          </a:p>
          <a:p>
            <a:endParaRPr lang="en-GB" sz="2400" dirty="0"/>
          </a:p>
          <a:p>
            <a:r>
              <a:rPr lang="en-GB" sz="2400" b="1" u="sng" dirty="0"/>
              <a:t>Semi-absolute</a:t>
            </a:r>
            <a:r>
              <a:rPr lang="en-GB" sz="2400" dirty="0"/>
              <a:t>: An incremental encoder can be improved by the addition of a once-per-revolution marker; this will correct against noise in the system, but complete </a:t>
            </a:r>
            <a:r>
              <a:rPr lang="en-GB" sz="2400" dirty="0" err="1"/>
              <a:t>rezeroing</a:t>
            </a:r>
            <a:r>
              <a:rPr lang="en-GB" sz="2400" dirty="0"/>
              <a:t> will still be required after a power loss, because the counting of the number of revolutions is also lost.</a:t>
            </a:r>
          </a:p>
          <a:p>
            <a:endParaRPr lang="en-GB" sz="2400" dirty="0"/>
          </a:p>
          <a:p>
            <a:r>
              <a:rPr lang="en-GB" sz="2400" b="1" u="sng" dirty="0"/>
              <a:t>Absolute</a:t>
            </a:r>
            <a:r>
              <a:rPr lang="en-GB" sz="2400" dirty="0"/>
              <a:t>: will maintain the zero and thus it will provide true</a:t>
            </a:r>
          </a:p>
          <a:p>
            <a:r>
              <a:rPr lang="en-GB" sz="2400" dirty="0"/>
              <a:t>information despite a loss of power for any length of time.</a:t>
            </a:r>
          </a:p>
        </p:txBody>
      </p:sp>
    </p:spTree>
    <p:extLst>
      <p:ext uri="{BB962C8B-B14F-4D97-AF65-F5344CB8AC3E}">
        <p14:creationId xmlns:p14="http://schemas.microsoft.com/office/powerpoint/2010/main" val="1302225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Potentiometer</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8568" y="1571148"/>
            <a:ext cx="4283243" cy="4382672"/>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4600" y="2099493"/>
            <a:ext cx="5115825" cy="2980350"/>
          </a:xfrm>
          <a:prstGeom prst="rect">
            <a:avLst/>
          </a:prstGeom>
        </p:spPr>
      </p:pic>
    </p:spTree>
    <p:extLst>
      <p:ext uri="{BB962C8B-B14F-4D97-AF65-F5344CB8AC3E}">
        <p14:creationId xmlns:p14="http://schemas.microsoft.com/office/powerpoint/2010/main" val="2848096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LVDT</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sp>
        <p:nvSpPr>
          <p:cNvPr id="4" name="Rectangle 3"/>
          <p:cNvSpPr/>
          <p:nvPr/>
        </p:nvSpPr>
        <p:spPr>
          <a:xfrm>
            <a:off x="1308100" y="1562438"/>
            <a:ext cx="9232900" cy="3416320"/>
          </a:xfrm>
          <a:prstGeom prst="rect">
            <a:avLst/>
          </a:prstGeom>
        </p:spPr>
        <p:txBody>
          <a:bodyPr wrap="square">
            <a:spAutoFit/>
          </a:bodyPr>
          <a:lstStyle/>
          <a:p>
            <a:pPr marL="342900" indent="-342900">
              <a:buFont typeface="Arial" panose="020B0604020202020204" pitchFamily="34" charset="0"/>
              <a:buChar char="•"/>
            </a:pPr>
            <a:r>
              <a:rPr lang="en-GB" sz="2400" dirty="0"/>
              <a:t>Linear variable differential transformers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The operation is based on a transformer in which the coupling between the primary and secondary coils, is determined by the position of a movable ferromagnetic core.</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The core is assembled using precision linear bearings to give low friction and wear. The most widely used design has a secondary winding which is split into two, on either side of the primary.</a:t>
            </a:r>
          </a:p>
        </p:txBody>
      </p:sp>
    </p:spTree>
    <p:extLst>
      <p:ext uri="{BB962C8B-B14F-4D97-AF65-F5344CB8AC3E}">
        <p14:creationId xmlns:p14="http://schemas.microsoft.com/office/powerpoint/2010/main" val="554868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LVDT</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0864" y="1548706"/>
            <a:ext cx="6364022" cy="4461045"/>
          </a:xfrm>
          <a:prstGeom prst="rect">
            <a:avLst/>
          </a:prstGeom>
        </p:spPr>
      </p:pic>
    </p:spTree>
    <p:extLst>
      <p:ext uri="{BB962C8B-B14F-4D97-AF65-F5344CB8AC3E}">
        <p14:creationId xmlns:p14="http://schemas.microsoft.com/office/powerpoint/2010/main" val="3676647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LVDT - Operation</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78" y="1943881"/>
            <a:ext cx="7952055" cy="3831277"/>
          </a:xfrm>
          <a:prstGeom prst="rect">
            <a:avLst/>
          </a:prstGeom>
        </p:spPr>
      </p:pic>
    </p:spTree>
    <p:extLst>
      <p:ext uri="{BB962C8B-B14F-4D97-AF65-F5344CB8AC3E}">
        <p14:creationId xmlns:p14="http://schemas.microsoft.com/office/powerpoint/2010/main" val="2491646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LVDT - Operation</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2133" y="1894736"/>
            <a:ext cx="3514328" cy="4178571"/>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80406" y="1548706"/>
            <a:ext cx="5447272" cy="3862122"/>
          </a:xfrm>
          <a:prstGeom prst="rect">
            <a:avLst/>
          </a:prstGeom>
        </p:spPr>
      </p:pic>
    </p:spTree>
    <p:extLst>
      <p:ext uri="{BB962C8B-B14F-4D97-AF65-F5344CB8AC3E}">
        <p14:creationId xmlns:p14="http://schemas.microsoft.com/office/powerpoint/2010/main" val="466191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LVDT - Processing</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35087" y="1548706"/>
            <a:ext cx="7947226" cy="4083885"/>
          </a:xfrm>
          <a:prstGeom prst="rect">
            <a:avLst/>
          </a:prstGeom>
        </p:spPr>
      </p:pic>
    </p:spTree>
    <p:extLst>
      <p:ext uri="{BB962C8B-B14F-4D97-AF65-F5344CB8AC3E}">
        <p14:creationId xmlns:p14="http://schemas.microsoft.com/office/powerpoint/2010/main" val="1881653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LVDT - Application</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sp>
        <p:nvSpPr>
          <p:cNvPr id="2" name="Rectangle 1"/>
          <p:cNvSpPr/>
          <p:nvPr/>
        </p:nvSpPr>
        <p:spPr>
          <a:xfrm>
            <a:off x="812800" y="1676400"/>
            <a:ext cx="10261600" cy="3693319"/>
          </a:xfrm>
          <a:prstGeom prst="rect">
            <a:avLst/>
          </a:prstGeom>
        </p:spPr>
        <p:txBody>
          <a:bodyPr wrap="square">
            <a:spAutoFit/>
          </a:bodyPr>
          <a:lstStyle/>
          <a:p>
            <a:pPr marL="285750" indent="-285750">
              <a:buFont typeface="Arial" panose="020B0604020202020204" pitchFamily="34" charset="0"/>
              <a:buChar char="•"/>
            </a:pPr>
            <a:r>
              <a:rPr lang="en-GB" dirty="0">
                <a:latin typeface="CMSS10"/>
              </a:rPr>
              <a:t>Displacements from 1 mm to 600 mm in a variety of </a:t>
            </a:r>
            <a:r>
              <a:rPr lang="en-GB" dirty="0" err="1">
                <a:latin typeface="CMSS10"/>
              </a:rPr>
              <a:t>linearities</a:t>
            </a:r>
            <a:r>
              <a:rPr lang="en-GB" dirty="0">
                <a:latin typeface="CMSS10"/>
              </a:rPr>
              <a:t> and sensitivities.</a:t>
            </a:r>
          </a:p>
          <a:p>
            <a:endParaRPr lang="en-GB" dirty="0">
              <a:latin typeface="CMSS10"/>
            </a:endParaRPr>
          </a:p>
          <a:p>
            <a:pPr marL="285750" indent="-285750">
              <a:buFont typeface="Arial" panose="020B0604020202020204" pitchFamily="34" charset="0"/>
              <a:buChar char="•"/>
            </a:pPr>
            <a:r>
              <a:rPr lang="en-GB" dirty="0">
                <a:latin typeface="CMSS10"/>
              </a:rPr>
              <a:t>Because there is no physical contact between the core and the coils, the main mechanical components of the LVDT will not degrade with use.</a:t>
            </a:r>
          </a:p>
          <a:p>
            <a:pPr marL="285750" indent="-285750">
              <a:buFont typeface="Arial" panose="020B0604020202020204" pitchFamily="34" charset="0"/>
              <a:buChar char="•"/>
            </a:pPr>
            <a:endParaRPr lang="en-GB" dirty="0">
              <a:latin typeface="CMSS10"/>
            </a:endParaRPr>
          </a:p>
          <a:p>
            <a:pPr marL="285750" indent="-285750">
              <a:buFont typeface="Arial" panose="020B0604020202020204" pitchFamily="34" charset="0"/>
              <a:buChar char="•"/>
            </a:pPr>
            <a:r>
              <a:rPr lang="en-GB" dirty="0">
                <a:latin typeface="CMSS10"/>
              </a:rPr>
              <a:t>If precision bearings are used in the design, an almost infinite resolution, with zero hysteresis, is possible.</a:t>
            </a:r>
          </a:p>
          <a:p>
            <a:pPr marL="285750" indent="-285750">
              <a:buFont typeface="Arial" panose="020B0604020202020204" pitchFamily="34" charset="0"/>
              <a:buChar char="•"/>
            </a:pPr>
            <a:endParaRPr lang="en-GB" dirty="0">
              <a:latin typeface="CMSS10"/>
            </a:endParaRPr>
          </a:p>
          <a:p>
            <a:pPr marL="285750" indent="-285750">
              <a:buFont typeface="Arial" panose="020B0604020202020204" pitchFamily="34" charset="0"/>
              <a:buChar char="•"/>
            </a:pPr>
            <a:r>
              <a:rPr lang="en-GB" dirty="0">
                <a:latin typeface="CMSS10"/>
              </a:rPr>
              <a:t>The small core size and mass, and the lack of friction, mean that LVDTs have a high-response capability for dynamic measurements.</a:t>
            </a:r>
          </a:p>
          <a:p>
            <a:pPr marL="285750" indent="-285750">
              <a:buFont typeface="Arial" panose="020B0604020202020204" pitchFamily="34" charset="0"/>
              <a:buChar char="•"/>
            </a:pPr>
            <a:endParaRPr lang="en-GB" dirty="0">
              <a:latin typeface="CMSS10"/>
            </a:endParaRPr>
          </a:p>
          <a:p>
            <a:pPr marL="285750" indent="-285750">
              <a:buFont typeface="Arial" panose="020B0604020202020204" pitchFamily="34" charset="0"/>
              <a:buChar char="•"/>
            </a:pPr>
            <a:r>
              <a:rPr lang="en-GB" dirty="0">
                <a:latin typeface="CMSS10"/>
              </a:rPr>
              <a:t>LVDTs that are capable of operating in extreme environments, for example, ambient pressures up to 10</a:t>
            </a:r>
            <a:r>
              <a:rPr lang="en-GB" sz="1200" baseline="100000" dirty="0">
                <a:latin typeface="CMSS8"/>
              </a:rPr>
              <a:t>7</a:t>
            </a:r>
            <a:r>
              <a:rPr lang="en-GB" sz="1100" dirty="0">
                <a:latin typeface="CMSS8"/>
              </a:rPr>
              <a:t> </a:t>
            </a:r>
            <a:r>
              <a:rPr lang="en-GB" dirty="0">
                <a:latin typeface="CMSS10"/>
              </a:rPr>
              <a:t>Pa and temperatures up to 700C are not uncommon.</a:t>
            </a:r>
            <a:endParaRPr lang="en-GB" dirty="0"/>
          </a:p>
        </p:txBody>
      </p:sp>
    </p:spTree>
    <p:extLst>
      <p:ext uri="{BB962C8B-B14F-4D97-AF65-F5344CB8AC3E}">
        <p14:creationId xmlns:p14="http://schemas.microsoft.com/office/powerpoint/2010/main" val="869269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Resolver</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43750" y="1475662"/>
            <a:ext cx="4504500" cy="3906675"/>
          </a:xfrm>
          <a:prstGeom prst="rect">
            <a:avLst/>
          </a:prstGeom>
        </p:spPr>
      </p:pic>
    </p:spTree>
    <p:extLst>
      <p:ext uri="{BB962C8B-B14F-4D97-AF65-F5344CB8AC3E}">
        <p14:creationId xmlns:p14="http://schemas.microsoft.com/office/powerpoint/2010/main" val="1838785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Resolver</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sp>
        <p:nvSpPr>
          <p:cNvPr id="2" name="Rectangle 1"/>
          <p:cNvSpPr/>
          <p:nvPr/>
        </p:nvSpPr>
        <p:spPr>
          <a:xfrm>
            <a:off x="812800" y="1676400"/>
            <a:ext cx="10261600" cy="4093428"/>
          </a:xfrm>
          <a:prstGeom prst="rect">
            <a:avLst/>
          </a:prstGeom>
        </p:spPr>
        <p:txBody>
          <a:bodyPr wrap="square">
            <a:spAutoFit/>
          </a:bodyPr>
          <a:lstStyle/>
          <a:p>
            <a:pPr marL="285750" indent="-285750">
              <a:buFont typeface="Arial" panose="020B0604020202020204" pitchFamily="34" charset="0"/>
              <a:buChar char="•"/>
            </a:pPr>
            <a:r>
              <a:rPr lang="en-GB" sz="2000" dirty="0"/>
              <a:t>Resolvers are based on similar principles to LVDTs, but the primary winding moves relative to the two secondary windings rather than having a moving solid core.</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As the relative positions of the primary and secondary windings change, the output varies as the sine of the angle.</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By having two windings ninety electrical degrees apart and considering only the ratio of the outputs, the variations due to the input voltage and the frequency changes become unimportant.</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The signals from the resolver are therefore relatively insensitive to an electrically noisy environment, and they can be transmitted over considerable distances with little loss in accuracy.</a:t>
            </a:r>
          </a:p>
        </p:txBody>
      </p:sp>
    </p:spTree>
    <p:extLst>
      <p:ext uri="{BB962C8B-B14F-4D97-AF65-F5344CB8AC3E}">
        <p14:creationId xmlns:p14="http://schemas.microsoft.com/office/powerpoint/2010/main" val="1433093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Key Points</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4" name="Rectangle 3"/>
          <p:cNvSpPr/>
          <p:nvPr/>
        </p:nvSpPr>
        <p:spPr>
          <a:xfrm>
            <a:off x="1962150" y="2403039"/>
            <a:ext cx="8293100" cy="2585323"/>
          </a:xfrm>
          <a:prstGeom prst="rect">
            <a:avLst/>
          </a:prstGeom>
        </p:spPr>
        <p:txBody>
          <a:bodyPr wrap="square">
            <a:spAutoFit/>
          </a:bodyPr>
          <a:lstStyle/>
          <a:p>
            <a:pPr marL="285750" indent="-285750">
              <a:buFont typeface="Arial" panose="020B0604020202020204" pitchFamily="34" charset="0"/>
              <a:buChar char="•"/>
            </a:pPr>
            <a:r>
              <a:rPr lang="en-GB" dirty="0">
                <a:latin typeface="CMSS10"/>
              </a:rPr>
              <a:t>In a closed-loop control system, feedback is used to minimise the difference between the demanded and actual output.</a:t>
            </a:r>
          </a:p>
          <a:p>
            <a:endParaRPr lang="en-GB" dirty="0">
              <a:latin typeface="CMSS10"/>
            </a:endParaRPr>
          </a:p>
          <a:p>
            <a:pPr marL="285750" indent="-285750">
              <a:buFont typeface="Arial" panose="020B0604020202020204" pitchFamily="34" charset="0"/>
              <a:buChar char="•"/>
            </a:pPr>
            <a:r>
              <a:rPr lang="en-GB" dirty="0">
                <a:latin typeface="CMSS10"/>
              </a:rPr>
              <a:t>In a motion-control system, the controlled variable is typically velocity or position.</a:t>
            </a:r>
          </a:p>
          <a:p>
            <a:pPr marL="285750" indent="-285750">
              <a:buFont typeface="Arial" panose="020B0604020202020204" pitchFamily="34" charset="0"/>
              <a:buChar char="•"/>
            </a:pPr>
            <a:endParaRPr lang="en-GB" dirty="0">
              <a:latin typeface="CMSS10"/>
            </a:endParaRPr>
          </a:p>
          <a:p>
            <a:pPr marL="285750" indent="-285750">
              <a:buFont typeface="Arial" panose="020B0604020202020204" pitchFamily="34" charset="0"/>
              <a:buChar char="•"/>
            </a:pPr>
            <a:r>
              <a:rPr lang="en-GB" dirty="0">
                <a:latin typeface="CMSS10"/>
              </a:rPr>
              <a:t>The overall performance of a motion-control system will depend, to a large extent, on the type and quality of the transducer which is used to generate the feedback signal.</a:t>
            </a:r>
            <a:endParaRPr lang="en-GB" dirty="0"/>
          </a:p>
        </p:txBody>
      </p:sp>
    </p:spTree>
    <p:extLst>
      <p:ext uri="{BB962C8B-B14F-4D97-AF65-F5344CB8AC3E}">
        <p14:creationId xmlns:p14="http://schemas.microsoft.com/office/powerpoint/2010/main" val="151729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Resolver - Internal construction</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39143" y="1548706"/>
            <a:ext cx="7539113" cy="4492126"/>
          </a:xfrm>
          <a:prstGeom prst="rect">
            <a:avLst/>
          </a:prstGeom>
        </p:spPr>
      </p:pic>
    </p:spTree>
    <p:extLst>
      <p:ext uri="{BB962C8B-B14F-4D97-AF65-F5344CB8AC3E}">
        <p14:creationId xmlns:p14="http://schemas.microsoft.com/office/powerpoint/2010/main" val="3000202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Resolver - Wiring</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4605" y="1825738"/>
            <a:ext cx="10431295" cy="3584462"/>
          </a:xfrm>
          <a:prstGeom prst="rect">
            <a:avLst/>
          </a:prstGeom>
        </p:spPr>
      </p:pic>
    </p:spTree>
    <p:extLst>
      <p:ext uri="{BB962C8B-B14F-4D97-AF65-F5344CB8AC3E}">
        <p14:creationId xmlns:p14="http://schemas.microsoft.com/office/powerpoint/2010/main" val="640656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Multi-turn Resolvers</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sp>
        <p:nvSpPr>
          <p:cNvPr id="2" name="Rectangle 1"/>
          <p:cNvSpPr/>
          <p:nvPr/>
        </p:nvSpPr>
        <p:spPr>
          <a:xfrm>
            <a:off x="635000" y="1911797"/>
            <a:ext cx="4229100" cy="2677656"/>
          </a:xfrm>
          <a:prstGeom prst="rect">
            <a:avLst/>
          </a:prstGeom>
        </p:spPr>
        <p:txBody>
          <a:bodyPr wrap="square">
            <a:spAutoFit/>
          </a:bodyPr>
          <a:lstStyle/>
          <a:p>
            <a:pPr marL="342900" indent="-342900">
              <a:buFont typeface="Arial" panose="020B0604020202020204" pitchFamily="34" charset="0"/>
              <a:buChar char="•"/>
            </a:pPr>
            <a:r>
              <a:rPr lang="en-GB" sz="2400" dirty="0"/>
              <a:t>Resolver is only absolute over one revolution</a:t>
            </a:r>
          </a:p>
          <a:p>
            <a:pPr marL="342900" indent="-342900">
              <a:buFont typeface="Arial" panose="020B0604020202020204" pitchFamily="34" charset="0"/>
              <a:buChar char="•"/>
            </a:pPr>
            <a:r>
              <a:rPr lang="en-GB" sz="2400" dirty="0"/>
              <a:t>Solution is to couple two resolvers by a gear system so that the second resolver will rotate once for n turns of the input shaft.</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4925" y="1911797"/>
            <a:ext cx="6468310" cy="3478350"/>
          </a:xfrm>
          <a:prstGeom prst="rect">
            <a:avLst/>
          </a:prstGeom>
        </p:spPr>
      </p:pic>
    </p:spTree>
    <p:extLst>
      <p:ext uri="{BB962C8B-B14F-4D97-AF65-F5344CB8AC3E}">
        <p14:creationId xmlns:p14="http://schemas.microsoft.com/office/powerpoint/2010/main" val="400063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err="1">
                <a:solidFill>
                  <a:schemeClr val="tx1"/>
                </a:solidFill>
              </a:rPr>
              <a:t>Inductosyn</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sp>
        <p:nvSpPr>
          <p:cNvPr id="2" name="Rectangle 1"/>
          <p:cNvSpPr/>
          <p:nvPr/>
        </p:nvSpPr>
        <p:spPr>
          <a:xfrm>
            <a:off x="635000" y="1911797"/>
            <a:ext cx="11303000" cy="3416320"/>
          </a:xfrm>
          <a:prstGeom prst="rect">
            <a:avLst/>
          </a:prstGeom>
        </p:spPr>
        <p:txBody>
          <a:bodyPr wrap="square">
            <a:spAutoFit/>
          </a:bodyPr>
          <a:lstStyle/>
          <a:p>
            <a:pPr marL="342900" indent="-342900">
              <a:buFont typeface="Arial" panose="020B0604020202020204" pitchFamily="34" charset="0"/>
              <a:buChar char="•"/>
            </a:pPr>
            <a:r>
              <a:rPr lang="en-GB" sz="2400" dirty="0" err="1"/>
              <a:t>Inductosyn</a:t>
            </a:r>
            <a:r>
              <a:rPr lang="en-GB" sz="2400" dirty="0"/>
              <a:t> is the trademark of a position transducer manufactured by </a:t>
            </a:r>
            <a:r>
              <a:rPr lang="en-GB" sz="2400" dirty="0" err="1"/>
              <a:t>Inductosyn</a:t>
            </a:r>
            <a:r>
              <a:rPr lang="en-GB" sz="2400" dirty="0"/>
              <a:t> International of Valhalla, New York.</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Linear </a:t>
            </a:r>
            <a:r>
              <a:rPr lang="en-GB" sz="2400" dirty="0" err="1"/>
              <a:t>Inductosyns</a:t>
            </a:r>
            <a:r>
              <a:rPr lang="en-GB" sz="2400" dirty="0"/>
              <a:t> can be fabricated in lengths of up to 40 m, or they can be manufactured in a rotary form up to 0.5 m in diameter.</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err="1"/>
              <a:t>Inductosyns</a:t>
            </a:r>
            <a:r>
              <a:rPr lang="en-GB" sz="2400" dirty="0"/>
              <a:t> are inductively coupled, non-contact transducers, they are very tolerant to changes in the local dielectric constant; therefore, their operation will not be affected by dust, oil, or pressure changes in a hostile environment.</a:t>
            </a:r>
          </a:p>
        </p:txBody>
      </p:sp>
    </p:spTree>
    <p:extLst>
      <p:ext uri="{BB962C8B-B14F-4D97-AF65-F5344CB8AC3E}">
        <p14:creationId xmlns:p14="http://schemas.microsoft.com/office/powerpoint/2010/main" val="1568732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Linear </a:t>
            </a:r>
            <a:r>
              <a:rPr lang="en-GB" sz="2400" dirty="0" err="1">
                <a:solidFill>
                  <a:schemeClr val="tx1"/>
                </a:solidFill>
              </a:rPr>
              <a:t>Inductosyn</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4" name="Picture 3"/>
          <p:cNvPicPr>
            <a:picLocks noChangeAspect="1"/>
          </p:cNvPicPr>
          <p:nvPr/>
        </p:nvPicPr>
        <p:blipFill>
          <a:blip r:embed="rId2"/>
          <a:stretch>
            <a:fillRect/>
          </a:stretch>
        </p:blipFill>
        <p:spPr>
          <a:xfrm>
            <a:off x="750658" y="2019375"/>
            <a:ext cx="8530667" cy="3775138"/>
          </a:xfrm>
          <a:prstGeom prst="rect">
            <a:avLst/>
          </a:prstGeom>
        </p:spPr>
      </p:pic>
    </p:spTree>
    <p:extLst>
      <p:ext uri="{BB962C8B-B14F-4D97-AF65-F5344CB8AC3E}">
        <p14:creationId xmlns:p14="http://schemas.microsoft.com/office/powerpoint/2010/main" val="31651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err="1">
                <a:solidFill>
                  <a:schemeClr val="tx1"/>
                </a:solidFill>
              </a:rPr>
              <a:t>Inductosyn</a:t>
            </a:r>
            <a:r>
              <a:rPr lang="en-GB" sz="2400" dirty="0">
                <a:solidFill>
                  <a:schemeClr val="tx1"/>
                </a:solidFill>
              </a:rPr>
              <a:t> - Operation - 1</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6793" y="1548706"/>
            <a:ext cx="7103813" cy="4330665"/>
          </a:xfrm>
          <a:prstGeom prst="rect">
            <a:avLst/>
          </a:prstGeom>
        </p:spPr>
      </p:pic>
    </p:spTree>
    <p:extLst>
      <p:ext uri="{BB962C8B-B14F-4D97-AF65-F5344CB8AC3E}">
        <p14:creationId xmlns:p14="http://schemas.microsoft.com/office/powerpoint/2010/main" val="1564253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err="1">
                <a:solidFill>
                  <a:schemeClr val="tx1"/>
                </a:solidFill>
              </a:rPr>
              <a:t>Inductosyn</a:t>
            </a:r>
            <a:r>
              <a:rPr lang="en-GB" sz="2400" dirty="0">
                <a:solidFill>
                  <a:schemeClr val="tx1"/>
                </a:solidFill>
              </a:rPr>
              <a:t> - Operation - 2</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mc:AlternateContent xmlns:mc="http://schemas.openxmlformats.org/markup-compatibility/2006" xmlns:a14="http://schemas.microsoft.com/office/drawing/2010/main">
        <mc:Choice Requires="a14">
          <p:sp>
            <p:nvSpPr>
              <p:cNvPr id="4" name="Rectangle 3"/>
              <p:cNvSpPr/>
              <p:nvPr/>
            </p:nvSpPr>
            <p:spPr>
              <a:xfrm>
                <a:off x="825500" y="1727199"/>
                <a:ext cx="9220200" cy="3868880"/>
              </a:xfrm>
              <a:prstGeom prst="rect">
                <a:avLst/>
              </a:prstGeom>
            </p:spPr>
            <p:txBody>
              <a:bodyPr wrap="square">
                <a:spAutoFit/>
              </a:bodyPr>
              <a:lstStyle/>
              <a:p>
                <a:r>
                  <a:rPr lang="en-GB" sz="2400" dirty="0"/>
                  <a:t>Inductosyns can be considered to be planar resolvers; the rotor and stator elements consist of a high precision hairpin element printed as a track over the complete length of the device. The length of one complete cycle of the pattern is the pitch P. An alternating current in the primary will induce a signal in the secondary. The amplitude is dependent on the relative positions of the primary and secondary windings, giving:</a:t>
                </a:r>
              </a:p>
              <a:p>
                <a:endParaRPr lang="en-GB" sz="2400" dirty="0"/>
              </a:p>
              <a:p>
                <a:endParaRPr lang="en-GB" sz="2400" dirty="0"/>
              </a:p>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𝑜𝑢𝑡</m:t>
                          </m:r>
                          <m:r>
                            <a:rPr lang="en-GB" sz="2400" i="1">
                              <a:latin typeface="Cambria Math" panose="02040503050406030204" pitchFamily="18" charset="0"/>
                            </a:rPr>
                            <m:t>1</m:t>
                          </m:r>
                        </m:sub>
                      </m:sSub>
                      <m:r>
                        <a:rPr lang="en-GB" sz="2400" i="1">
                          <a:latin typeface="Cambria Math" panose="02040503050406030204" pitchFamily="18" charset="0"/>
                        </a:rPr>
                        <m:t>=</m:t>
                      </m:r>
                      <m:r>
                        <a:rPr lang="en-GB" sz="2400" b="0" i="1" smtClean="0">
                          <a:latin typeface="Cambria Math" panose="02040503050406030204" pitchFamily="18" charset="0"/>
                        </a:rPr>
                        <m:t>𝑘𝑉</m:t>
                      </m:r>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cos</m:t>
                          </m:r>
                        </m:fName>
                        <m:e>
                          <m:d>
                            <m:dPr>
                              <m:begChr m:val="["/>
                              <m:endChr m:val="]"/>
                              <m:ctrlPr>
                                <a:rPr lang="en-GB" sz="2400" b="0" i="1" smtClean="0">
                                  <a:latin typeface="Cambria Math" panose="02040503050406030204" pitchFamily="18" charset="0"/>
                                </a:rPr>
                              </m:ctrlPr>
                            </m:dPr>
                            <m:e>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2</m:t>
                                  </m:r>
                                  <m:r>
                                    <a:rPr lang="en-GB" sz="2400" b="0" i="1" smtClean="0">
                                      <a:latin typeface="Cambria Math" panose="02040503050406030204" pitchFamily="18" charset="0"/>
                                      <a:ea typeface="Cambria Math" panose="02040503050406030204" pitchFamily="18" charset="0"/>
                                    </a:rPr>
                                    <m:t>𝜋</m:t>
                                  </m:r>
                                  <m:r>
                                    <a:rPr lang="en-GB" sz="2400" b="0" i="1" smtClean="0">
                                      <a:latin typeface="Cambria Math" panose="02040503050406030204" pitchFamily="18" charset="0"/>
                                      <a:ea typeface="Cambria Math" panose="02040503050406030204" pitchFamily="18" charset="0"/>
                                    </a:rPr>
                                    <m:t>𝑥</m:t>
                                  </m:r>
                                </m:num>
                                <m:den>
                                  <m:r>
                                    <a:rPr lang="en-GB" sz="2400" b="0" i="1" smtClean="0">
                                      <a:latin typeface="Cambria Math" panose="02040503050406030204" pitchFamily="18" charset="0"/>
                                    </a:rPr>
                                    <m:t>𝑃</m:t>
                                  </m:r>
                                </m:den>
                              </m:f>
                            </m:e>
                          </m:d>
                        </m:e>
                      </m:func>
                    </m:oMath>
                  </m:oMathPara>
                </a14:m>
                <a:endParaRPr lang="en-GB" sz="2400" dirty="0"/>
              </a:p>
            </p:txBody>
          </p:sp>
        </mc:Choice>
        <mc:Fallback xmlns="">
          <p:sp>
            <p:nvSpPr>
              <p:cNvPr id="4" name="Rectangle 3"/>
              <p:cNvSpPr>
                <a:spLocks noRot="1" noChangeAspect="1" noMove="1" noResize="1" noEditPoints="1" noAdjustHandles="1" noChangeArrowheads="1" noChangeShapeType="1" noTextEdit="1"/>
              </p:cNvSpPr>
              <p:nvPr/>
            </p:nvSpPr>
            <p:spPr>
              <a:xfrm>
                <a:off x="825500" y="1727199"/>
                <a:ext cx="9220200" cy="3868880"/>
              </a:xfrm>
              <a:prstGeom prst="rect">
                <a:avLst/>
              </a:prstGeom>
              <a:blipFill rotWithShape="0">
                <a:blip r:embed="rId2"/>
                <a:stretch>
                  <a:fillRect l="-991" t="-1260" r="-1586"/>
                </a:stretch>
              </a:blipFill>
            </p:spPr>
            <p:txBody>
              <a:bodyPr/>
              <a:lstStyle/>
              <a:p>
                <a:r>
                  <a:rPr lang="en-GB">
                    <a:noFill/>
                  </a:rPr>
                  <a:t> </a:t>
                </a:r>
              </a:p>
            </p:txBody>
          </p:sp>
        </mc:Fallback>
      </mc:AlternateContent>
    </p:spTree>
    <p:extLst>
      <p:ext uri="{BB962C8B-B14F-4D97-AF65-F5344CB8AC3E}">
        <p14:creationId xmlns:p14="http://schemas.microsoft.com/office/powerpoint/2010/main" val="3260982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err="1">
                <a:solidFill>
                  <a:schemeClr val="tx1"/>
                </a:solidFill>
              </a:rPr>
              <a:t>Inductosyn</a:t>
            </a:r>
            <a:r>
              <a:rPr lang="en-GB" sz="2400" dirty="0">
                <a:solidFill>
                  <a:schemeClr val="tx1"/>
                </a:solidFill>
              </a:rPr>
              <a:t> - Operation - 2</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mc:AlternateContent xmlns:mc="http://schemas.openxmlformats.org/markup-compatibility/2006" xmlns:a14="http://schemas.microsoft.com/office/drawing/2010/main">
        <mc:Choice Requires="a14">
          <p:sp>
            <p:nvSpPr>
              <p:cNvPr id="4" name="Rectangle 3"/>
              <p:cNvSpPr/>
              <p:nvPr/>
            </p:nvSpPr>
            <p:spPr>
              <a:xfrm>
                <a:off x="825500" y="1727199"/>
                <a:ext cx="9220200" cy="3750770"/>
              </a:xfrm>
              <a:prstGeom prst="rect">
                <a:avLst/>
              </a:prstGeom>
            </p:spPr>
            <p:txBody>
              <a:bodyPr wrap="square">
                <a:spAutoFit/>
              </a:bodyPr>
              <a:lstStyle/>
              <a:p>
                <a:r>
                  <a:rPr lang="en-GB" sz="2400" dirty="0"/>
                  <a:t>If a second output winding is displaced by </a:t>
                </a:r>
                <a14:m>
                  <m:oMath xmlns:m="http://schemas.openxmlformats.org/officeDocument/2006/math">
                    <m:r>
                      <a:rPr lang="en-GB" sz="2400" i="1">
                        <a:latin typeface="Cambria Math" panose="02040503050406030204" pitchFamily="18" charset="0"/>
                        <a:ea typeface="Cambria Math" panose="02040503050406030204" pitchFamily="18" charset="0"/>
                      </a:rPr>
                      <m:t>𝜋</m:t>
                    </m:r>
                  </m:oMath>
                </a14:m>
                <a:r>
                  <a:rPr lang="en-GB" sz="2400" dirty="0"/>
                  <a:t>/2 electrical degrees</a:t>
                </a:r>
              </a:p>
              <a:p>
                <a:r>
                  <a:rPr lang="en-GB" sz="2400" dirty="0"/>
                  <a:t>from the first winding, its output voltage will be:</a:t>
                </a:r>
              </a:p>
              <a:p>
                <a:endParaRPr lang="en-GB" sz="2400" dirty="0"/>
              </a:p>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𝑉</m:t>
                          </m:r>
                        </m:e>
                        <m:sub>
                          <m:r>
                            <a:rPr lang="en-GB" sz="2400" i="1">
                              <a:latin typeface="Cambria Math" panose="02040503050406030204" pitchFamily="18" charset="0"/>
                            </a:rPr>
                            <m:t>𝑜𝑢𝑡</m:t>
                          </m:r>
                          <m:r>
                            <a:rPr lang="en-GB" sz="2400" b="0" i="1" smtClean="0">
                              <a:latin typeface="Cambria Math" panose="02040503050406030204" pitchFamily="18" charset="0"/>
                            </a:rPr>
                            <m:t>2</m:t>
                          </m:r>
                        </m:sub>
                      </m:sSub>
                      <m:r>
                        <a:rPr lang="en-GB" sz="2400" i="1">
                          <a:latin typeface="Cambria Math" panose="02040503050406030204" pitchFamily="18" charset="0"/>
                        </a:rPr>
                        <m:t>=</m:t>
                      </m:r>
                      <m:r>
                        <a:rPr lang="en-GB" sz="2400" b="0" i="1" smtClean="0">
                          <a:latin typeface="Cambria Math" panose="02040503050406030204" pitchFamily="18" charset="0"/>
                        </a:rPr>
                        <m:t>𝑘𝑉</m:t>
                      </m:r>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sin</m:t>
                          </m:r>
                        </m:fName>
                        <m:e>
                          <m:d>
                            <m:dPr>
                              <m:begChr m:val="["/>
                              <m:endChr m:val="]"/>
                              <m:ctrlPr>
                                <a:rPr lang="en-GB" sz="2400" b="0" i="1" smtClean="0">
                                  <a:latin typeface="Cambria Math" panose="02040503050406030204" pitchFamily="18" charset="0"/>
                                </a:rPr>
                              </m:ctrlPr>
                            </m:dPr>
                            <m:e>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2</m:t>
                                  </m:r>
                                  <m:r>
                                    <a:rPr lang="en-GB" sz="2400" b="0" i="1" smtClean="0">
                                      <a:latin typeface="Cambria Math" panose="02040503050406030204" pitchFamily="18" charset="0"/>
                                      <a:ea typeface="Cambria Math" panose="02040503050406030204" pitchFamily="18" charset="0"/>
                                    </a:rPr>
                                    <m:t>𝜋</m:t>
                                  </m:r>
                                  <m:r>
                                    <a:rPr lang="en-GB" sz="2400" b="0" i="1" smtClean="0">
                                      <a:latin typeface="Cambria Math" panose="02040503050406030204" pitchFamily="18" charset="0"/>
                                      <a:ea typeface="Cambria Math" panose="02040503050406030204" pitchFamily="18" charset="0"/>
                                    </a:rPr>
                                    <m:t>𝑥</m:t>
                                  </m:r>
                                </m:num>
                                <m:den>
                                  <m:r>
                                    <a:rPr lang="en-GB" sz="2400" b="0" i="1" smtClean="0">
                                      <a:latin typeface="Cambria Math" panose="02040503050406030204" pitchFamily="18" charset="0"/>
                                    </a:rPr>
                                    <m:t>𝑃</m:t>
                                  </m:r>
                                </m:den>
                              </m:f>
                            </m:e>
                          </m:d>
                        </m:e>
                      </m:func>
                    </m:oMath>
                  </m:oMathPara>
                </a14:m>
                <a:endParaRPr lang="en-GB" sz="2400" dirty="0"/>
              </a:p>
              <a:p>
                <a:endParaRPr lang="en-GB" sz="2400" dirty="0"/>
              </a:p>
              <a:p>
                <a:r>
                  <a:rPr lang="en-GB" sz="2400" dirty="0"/>
                  <a:t>As these output voltages have the same form as those of a resolver, an identical converter can be used to determine the displacement, x. In practice, the number of complete pitches are counted to determine the total distance move.</a:t>
                </a:r>
              </a:p>
            </p:txBody>
          </p:sp>
        </mc:Choice>
        <mc:Fallback xmlns="">
          <p:sp>
            <p:nvSpPr>
              <p:cNvPr id="4" name="Rectangle 3"/>
              <p:cNvSpPr>
                <a:spLocks noRot="1" noChangeAspect="1" noMove="1" noResize="1" noEditPoints="1" noAdjustHandles="1" noChangeArrowheads="1" noChangeShapeType="1" noTextEdit="1"/>
              </p:cNvSpPr>
              <p:nvPr/>
            </p:nvSpPr>
            <p:spPr>
              <a:xfrm>
                <a:off x="825500" y="1727199"/>
                <a:ext cx="9220200" cy="3750770"/>
              </a:xfrm>
              <a:prstGeom prst="rect">
                <a:avLst/>
              </a:prstGeom>
              <a:blipFill rotWithShape="0">
                <a:blip r:embed="rId2"/>
                <a:stretch>
                  <a:fillRect l="-991" t="-1299" b="-2597"/>
                </a:stretch>
              </a:blipFill>
            </p:spPr>
            <p:txBody>
              <a:bodyPr/>
              <a:lstStyle/>
              <a:p>
                <a:r>
                  <a:rPr lang="en-GB">
                    <a:noFill/>
                  </a:rPr>
                  <a:t> </a:t>
                </a:r>
              </a:p>
            </p:txBody>
          </p:sp>
        </mc:Fallback>
      </mc:AlternateContent>
    </p:spTree>
    <p:extLst>
      <p:ext uri="{BB962C8B-B14F-4D97-AF65-F5344CB8AC3E}">
        <p14:creationId xmlns:p14="http://schemas.microsoft.com/office/powerpoint/2010/main" val="2860550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Optical position sensors</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sp>
        <p:nvSpPr>
          <p:cNvPr id="4" name="Rectangle 3"/>
          <p:cNvSpPr/>
          <p:nvPr/>
        </p:nvSpPr>
        <p:spPr>
          <a:xfrm>
            <a:off x="825500" y="1727199"/>
            <a:ext cx="9220200" cy="3416320"/>
          </a:xfrm>
          <a:prstGeom prst="rect">
            <a:avLst/>
          </a:prstGeom>
        </p:spPr>
        <p:txBody>
          <a:bodyPr wrap="square">
            <a:spAutoFit/>
          </a:bodyPr>
          <a:lstStyle/>
          <a:p>
            <a:pPr marL="342900" indent="-342900">
              <a:buFont typeface="Arial" panose="020B0604020202020204" pitchFamily="34" charset="0"/>
              <a:buChar char="•"/>
            </a:pPr>
            <a:r>
              <a:rPr lang="en-GB" sz="2400" dirty="0"/>
              <a:t>Optically based encoders are widely used for position measurements in robots and machine tools.</a:t>
            </a:r>
          </a:p>
          <a:p>
            <a:pPr marL="342900" indent="-342900">
              <a:buFont typeface="Arial" panose="020B0604020202020204" pitchFamily="34" charset="0"/>
              <a:buChar char="•"/>
            </a:pPr>
            <a:r>
              <a:rPr lang="en-GB" sz="2400" dirty="0"/>
              <a:t>They can take one of three forms: absolute, semi-absolute, and incremental.</a:t>
            </a:r>
          </a:p>
          <a:p>
            <a:pPr marL="342900" indent="-342900">
              <a:buFont typeface="Arial" panose="020B0604020202020204" pitchFamily="34" charset="0"/>
              <a:buChar char="•"/>
            </a:pPr>
            <a:r>
              <a:rPr lang="en-GB" sz="2400" dirty="0"/>
              <a:t>Each of these types of encoder consists of three elements: an optical receiver, a light source, and a code wheel.</a:t>
            </a:r>
          </a:p>
          <a:p>
            <a:pPr marL="342900" indent="-342900">
              <a:buFont typeface="Arial" panose="020B0604020202020204" pitchFamily="34" charset="0"/>
              <a:buChar char="•"/>
            </a:pPr>
            <a:r>
              <a:rPr lang="en-GB" sz="2400" dirty="0"/>
              <a:t>The difference between the types of encoders is characterised by the information contained on the code wheel and by how it is interpreted by an external control system.</a:t>
            </a:r>
          </a:p>
        </p:txBody>
      </p:sp>
    </p:spTree>
    <p:extLst>
      <p:ext uri="{BB962C8B-B14F-4D97-AF65-F5344CB8AC3E}">
        <p14:creationId xmlns:p14="http://schemas.microsoft.com/office/powerpoint/2010/main" val="2249655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err="1">
                <a:solidFill>
                  <a:schemeClr val="tx1"/>
                </a:solidFill>
              </a:rPr>
              <a:t>Varients</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sp>
        <p:nvSpPr>
          <p:cNvPr id="4" name="Rectangle 3"/>
          <p:cNvSpPr/>
          <p:nvPr/>
        </p:nvSpPr>
        <p:spPr>
          <a:xfrm>
            <a:off x="1270000" y="1828799"/>
            <a:ext cx="9220200" cy="3416320"/>
          </a:xfrm>
          <a:prstGeom prst="rect">
            <a:avLst/>
          </a:prstGeom>
        </p:spPr>
        <p:txBody>
          <a:bodyPr wrap="square">
            <a:spAutoFit/>
          </a:bodyPr>
          <a:lstStyle/>
          <a:p>
            <a:pPr marL="342900" indent="-342900">
              <a:buFont typeface="Arial" panose="020B0604020202020204" pitchFamily="34" charset="0"/>
              <a:buChar char="•"/>
            </a:pPr>
            <a:r>
              <a:rPr lang="en-GB" sz="2400" dirty="0"/>
              <a:t>Optical encoders can be supplied in a number of different formats</a:t>
            </a:r>
          </a:p>
          <a:p>
            <a:pPr marL="800100" lvl="1" indent="-342900">
              <a:buFont typeface="Arial" panose="020B0604020202020204" pitchFamily="34" charset="0"/>
              <a:buChar char="•"/>
            </a:pPr>
            <a:r>
              <a:rPr lang="en-GB" sz="2400" dirty="0"/>
              <a:t>With integral bearings</a:t>
            </a:r>
          </a:p>
          <a:p>
            <a:pPr marL="1257300" lvl="2" indent="-342900">
              <a:buFont typeface="Arial" panose="020B0604020202020204" pitchFamily="34" charset="0"/>
              <a:buChar char="•"/>
            </a:pPr>
            <a:r>
              <a:rPr lang="en-GB" sz="2400" dirty="0"/>
              <a:t>Simple to mount</a:t>
            </a:r>
          </a:p>
          <a:p>
            <a:pPr marL="1257300" lvl="2" indent="-342900">
              <a:buFont typeface="Arial" panose="020B0604020202020204" pitchFamily="34" charset="0"/>
              <a:buChar char="•"/>
            </a:pPr>
            <a:r>
              <a:rPr lang="en-GB" sz="2400" dirty="0"/>
              <a:t>Sealed</a:t>
            </a:r>
          </a:p>
          <a:p>
            <a:pPr marL="1257300" lvl="2" indent="-342900">
              <a:buFont typeface="Arial" panose="020B0604020202020204" pitchFamily="34" charset="0"/>
              <a:buChar char="•"/>
            </a:pPr>
            <a:r>
              <a:rPr lang="en-GB" sz="2400" dirty="0"/>
              <a:t>Hollow shaft</a:t>
            </a:r>
          </a:p>
          <a:p>
            <a:pPr marL="800100" lvl="1" indent="-342900">
              <a:buFont typeface="Arial" panose="020B0604020202020204" pitchFamily="34" charset="0"/>
              <a:buChar char="•"/>
            </a:pPr>
            <a:r>
              <a:rPr lang="en-GB" sz="2400" dirty="0"/>
              <a:t>Without integral bearings</a:t>
            </a:r>
          </a:p>
          <a:p>
            <a:pPr marL="1257300" lvl="2" indent="-342900">
              <a:buFont typeface="Arial" panose="020B0604020202020204" pitchFamily="34" charset="0"/>
              <a:buChar char="•"/>
            </a:pPr>
            <a:r>
              <a:rPr lang="en-GB" sz="2400" dirty="0"/>
              <a:t>Supplied as a kit of parts</a:t>
            </a:r>
          </a:p>
          <a:p>
            <a:pPr marL="1257300" lvl="2" indent="-342900">
              <a:buFont typeface="Arial" panose="020B0604020202020204" pitchFamily="34" charset="0"/>
              <a:buChar char="•"/>
            </a:pPr>
            <a:r>
              <a:rPr lang="en-GB" sz="2400" dirty="0"/>
              <a:t>Large diameter hollow shaft</a:t>
            </a:r>
          </a:p>
          <a:p>
            <a:pPr marL="1257300" lvl="2" indent="-342900">
              <a:buFont typeface="Arial" panose="020B0604020202020204" pitchFamily="34" charset="0"/>
              <a:buChar char="•"/>
            </a:pPr>
            <a:r>
              <a:rPr lang="en-GB" sz="2400" dirty="0"/>
              <a:t>Aligned during assemble</a:t>
            </a:r>
          </a:p>
        </p:txBody>
      </p:sp>
    </p:spTree>
    <p:extLst>
      <p:ext uri="{BB962C8B-B14F-4D97-AF65-F5344CB8AC3E}">
        <p14:creationId xmlns:p14="http://schemas.microsoft.com/office/powerpoint/2010/main" val="550830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Characteristics of a transducer </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4" name="Rectangle 3"/>
          <p:cNvSpPr/>
          <p:nvPr/>
        </p:nvSpPr>
        <p:spPr>
          <a:xfrm>
            <a:off x="2362200" y="2403039"/>
            <a:ext cx="7893050" cy="2677656"/>
          </a:xfrm>
          <a:prstGeom prst="rect">
            <a:avLst/>
          </a:prstGeom>
        </p:spPr>
        <p:txBody>
          <a:bodyPr wrap="square">
            <a:spAutoFit/>
          </a:bodyPr>
          <a:lstStyle/>
          <a:p>
            <a:pPr marL="285750" indent="-285750">
              <a:buFont typeface="Arial" panose="020B0604020202020204" pitchFamily="34" charset="0"/>
              <a:buChar char="•"/>
            </a:pPr>
            <a:r>
              <a:rPr lang="en-GB" sz="2400" b="1" dirty="0"/>
              <a:t>Accuracy</a:t>
            </a:r>
          </a:p>
          <a:p>
            <a:pPr marL="285750" indent="-285750">
              <a:buFont typeface="Arial" panose="020B0604020202020204" pitchFamily="34" charset="0"/>
              <a:buChar char="•"/>
            </a:pPr>
            <a:r>
              <a:rPr lang="en-GB" sz="2400" b="1" dirty="0"/>
              <a:t>Dead band</a:t>
            </a:r>
          </a:p>
          <a:p>
            <a:pPr marL="285750" indent="-285750">
              <a:buFont typeface="Arial" panose="020B0604020202020204" pitchFamily="34" charset="0"/>
              <a:buChar char="•"/>
            </a:pPr>
            <a:r>
              <a:rPr lang="en-GB" sz="2400" b="1" dirty="0"/>
              <a:t>Drift</a:t>
            </a:r>
          </a:p>
          <a:p>
            <a:pPr marL="285750" indent="-285750">
              <a:buFont typeface="Arial" panose="020B0604020202020204" pitchFamily="34" charset="0"/>
              <a:buChar char="•"/>
            </a:pPr>
            <a:r>
              <a:rPr lang="en-GB" sz="2400" b="1" dirty="0"/>
              <a:t>Linearity</a:t>
            </a:r>
          </a:p>
          <a:p>
            <a:pPr marL="285750" indent="-285750">
              <a:buFont typeface="Arial" panose="020B0604020202020204" pitchFamily="34" charset="0"/>
              <a:buChar char="•"/>
            </a:pPr>
            <a:r>
              <a:rPr lang="en-GB" sz="2400" b="1" dirty="0"/>
              <a:t>Repeatability</a:t>
            </a:r>
          </a:p>
          <a:p>
            <a:pPr marL="285750" indent="-285750">
              <a:buFont typeface="Arial" panose="020B0604020202020204" pitchFamily="34" charset="0"/>
              <a:buChar char="•"/>
            </a:pPr>
            <a:r>
              <a:rPr lang="en-GB" sz="2400" b="1" dirty="0"/>
              <a:t>Resolution</a:t>
            </a:r>
            <a:endParaRPr lang="en-GB" sz="2400" dirty="0"/>
          </a:p>
          <a:p>
            <a:pPr marL="285750" indent="-285750">
              <a:buFont typeface="Arial" panose="020B0604020202020204" pitchFamily="34" charset="0"/>
              <a:buChar char="•"/>
            </a:pPr>
            <a:r>
              <a:rPr lang="en-GB" sz="2400" b="1" dirty="0"/>
              <a:t>Sensitivity</a:t>
            </a:r>
            <a:endParaRPr lang="en-GB" sz="2400" dirty="0"/>
          </a:p>
        </p:txBody>
      </p:sp>
    </p:spTree>
    <p:extLst>
      <p:ext uri="{BB962C8B-B14F-4D97-AF65-F5344CB8AC3E}">
        <p14:creationId xmlns:p14="http://schemas.microsoft.com/office/powerpoint/2010/main" val="504549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Absolute Optical Encoder - 1</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4495" y="1358900"/>
            <a:ext cx="8902906" cy="4648200"/>
          </a:xfrm>
          <a:prstGeom prst="rect">
            <a:avLst/>
          </a:prstGeom>
        </p:spPr>
      </p:pic>
    </p:spTree>
    <p:extLst>
      <p:ext uri="{BB962C8B-B14F-4D97-AF65-F5344CB8AC3E}">
        <p14:creationId xmlns:p14="http://schemas.microsoft.com/office/powerpoint/2010/main" val="2533212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Absolute Optical Encoder - 2</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sp>
        <p:nvSpPr>
          <p:cNvPr id="4" name="Rectangle 3"/>
          <p:cNvSpPr/>
          <p:nvPr/>
        </p:nvSpPr>
        <p:spPr>
          <a:xfrm>
            <a:off x="1270000" y="1503740"/>
            <a:ext cx="8864600" cy="4401205"/>
          </a:xfrm>
          <a:prstGeom prst="rect">
            <a:avLst/>
          </a:prstGeom>
        </p:spPr>
        <p:txBody>
          <a:bodyPr wrap="square">
            <a:spAutoFit/>
          </a:bodyPr>
          <a:lstStyle/>
          <a:p>
            <a:pPr marL="342900" indent="-342900">
              <a:buFont typeface="Arial" panose="020B0604020202020204" pitchFamily="34" charset="0"/>
              <a:buChar char="•"/>
            </a:pPr>
            <a:r>
              <a:rPr lang="en-GB" sz="2800" dirty="0"/>
              <a:t>Absolute optical encoders incorporate a code wheel that is encoded in binary, either in pure binary or in grey code, with one bit per track.</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The latter is preferred because only one bit changes between any two   states. This prevents errors, since there is no way of guaranteeing that all the bits will change simultaneously at the boundary between two states, due to inherent manufacturing problems with the code wheel.</a:t>
            </a:r>
          </a:p>
        </p:txBody>
      </p:sp>
    </p:spTree>
    <p:extLst>
      <p:ext uri="{BB962C8B-B14F-4D97-AF65-F5344CB8AC3E}">
        <p14:creationId xmlns:p14="http://schemas.microsoft.com/office/powerpoint/2010/main" val="1539935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Binary v Grey Code</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11437" y="1358899"/>
            <a:ext cx="6711909" cy="4427751"/>
          </a:xfrm>
          <a:prstGeom prst="rect">
            <a:avLst/>
          </a:prstGeom>
        </p:spPr>
      </p:pic>
    </p:spTree>
    <p:extLst>
      <p:ext uri="{BB962C8B-B14F-4D97-AF65-F5344CB8AC3E}">
        <p14:creationId xmlns:p14="http://schemas.microsoft.com/office/powerpoint/2010/main" val="2501070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Semi-Absolute and Incremental Encoders - 1</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sp>
        <p:nvSpPr>
          <p:cNvPr id="4" name="Rectangle 3"/>
          <p:cNvSpPr/>
          <p:nvPr/>
        </p:nvSpPr>
        <p:spPr>
          <a:xfrm>
            <a:off x="1270000" y="1503740"/>
            <a:ext cx="8864600" cy="4401205"/>
          </a:xfrm>
          <a:prstGeom prst="rect">
            <a:avLst/>
          </a:prstGeom>
        </p:spPr>
        <p:txBody>
          <a:bodyPr wrap="square">
            <a:spAutoFit/>
          </a:bodyPr>
          <a:lstStyle/>
          <a:p>
            <a:pPr marL="457200" indent="-457200">
              <a:buFont typeface="Arial" panose="020B0604020202020204" pitchFamily="34" charset="0"/>
              <a:buChar char="•"/>
            </a:pPr>
            <a:r>
              <a:rPr lang="en-GB" sz="2800" dirty="0"/>
              <a:t>The construction of an incremental encoder is based on a code wheel which has a single track of equal-sized, opaque and translucent slots; and, as the wheel is rotated, an alternating signal is produced with a frequency which is proportional to the speed of rotation</a:t>
            </a:r>
          </a:p>
          <a:p>
            <a:pPr marL="457200" indent="-457200">
              <a:buFont typeface="Arial" panose="020B0604020202020204" pitchFamily="34" charset="0"/>
              <a:buChar char="•"/>
            </a:pPr>
            <a:r>
              <a:rPr lang="en-GB" sz="2800" dirty="0"/>
              <a:t>Semi-absolute encoders are incremental encoders with an additional output giving one pulse per revolution.</a:t>
            </a:r>
          </a:p>
          <a:p>
            <a:pPr marL="457200" indent="-457200">
              <a:buFont typeface="Arial" panose="020B0604020202020204" pitchFamily="34" charset="0"/>
              <a:buChar char="•"/>
            </a:pPr>
            <a:r>
              <a:rPr lang="en-GB" sz="2800" dirty="0"/>
              <a:t>As the resolution of the encoder increases, the use of physical slots in the code wheel will become unreliable; hence, use is made of gratings.</a:t>
            </a:r>
          </a:p>
        </p:txBody>
      </p:sp>
    </p:spTree>
    <p:extLst>
      <p:ext uri="{BB962C8B-B14F-4D97-AF65-F5344CB8AC3E}">
        <p14:creationId xmlns:p14="http://schemas.microsoft.com/office/powerpoint/2010/main" val="702839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Semi-Absolute and Incremental Encoders - 2</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0308" y="1778001"/>
            <a:ext cx="9605854" cy="3792492"/>
          </a:xfrm>
          <a:prstGeom prst="rect">
            <a:avLst/>
          </a:prstGeom>
        </p:spPr>
      </p:pic>
    </p:spTree>
    <p:extLst>
      <p:ext uri="{BB962C8B-B14F-4D97-AF65-F5344CB8AC3E}">
        <p14:creationId xmlns:p14="http://schemas.microsoft.com/office/powerpoint/2010/main" val="3403624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Semi-Absolute and Incremental Encoders - 3</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3763" y="1548706"/>
            <a:ext cx="4643437" cy="4210165"/>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2057" y="1516049"/>
            <a:ext cx="5177971" cy="4587224"/>
          </a:xfrm>
          <a:prstGeom prst="rect">
            <a:avLst/>
          </a:prstGeom>
        </p:spPr>
      </p:pic>
    </p:spTree>
    <p:extLst>
      <p:ext uri="{BB962C8B-B14F-4D97-AF65-F5344CB8AC3E}">
        <p14:creationId xmlns:p14="http://schemas.microsoft.com/office/powerpoint/2010/main" val="815378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Semi-Absolute and Incremental Encoders </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2" name="Picture 1"/>
          <p:cNvPicPr>
            <a:picLocks noChangeAspect="1"/>
          </p:cNvPicPr>
          <p:nvPr/>
        </p:nvPicPr>
        <p:blipFill>
          <a:blip r:embed="rId2"/>
          <a:stretch>
            <a:fillRect/>
          </a:stretch>
        </p:blipFill>
        <p:spPr>
          <a:xfrm>
            <a:off x="2773150" y="1640789"/>
            <a:ext cx="5655538" cy="4335467"/>
          </a:xfrm>
          <a:prstGeom prst="rect">
            <a:avLst/>
          </a:prstGeom>
        </p:spPr>
      </p:pic>
    </p:spTree>
    <p:extLst>
      <p:ext uri="{BB962C8B-B14F-4D97-AF65-F5344CB8AC3E}">
        <p14:creationId xmlns:p14="http://schemas.microsoft.com/office/powerpoint/2010/main" val="7571582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Linear Incremental Encoders - 1</a:t>
            </a: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68651" y="1552185"/>
            <a:ext cx="5492211" cy="4358758"/>
          </a:xfrm>
          <a:prstGeom prst="rect">
            <a:avLst/>
          </a:prstGeom>
        </p:spPr>
      </p:pic>
    </p:spTree>
    <p:extLst>
      <p:ext uri="{BB962C8B-B14F-4D97-AF65-F5344CB8AC3E}">
        <p14:creationId xmlns:p14="http://schemas.microsoft.com/office/powerpoint/2010/main" val="399630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Linear Incremental Encoders - 2</a:t>
            </a: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77537" y="1796141"/>
            <a:ext cx="6468762" cy="4245429"/>
          </a:xfrm>
          <a:prstGeom prst="rect">
            <a:avLst/>
          </a:prstGeom>
        </p:spPr>
      </p:pic>
    </p:spTree>
    <p:extLst>
      <p:ext uri="{BB962C8B-B14F-4D97-AF65-F5344CB8AC3E}">
        <p14:creationId xmlns:p14="http://schemas.microsoft.com/office/powerpoint/2010/main" val="962355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Key Points</a:t>
            </a:r>
            <a:endParaRPr lang="fr-FR" sz="2400" dirty="0">
              <a:solidFill>
                <a:schemeClr val="tx1"/>
              </a:solidFill>
            </a:endParaRPr>
          </a:p>
        </p:txBody>
      </p:sp>
      <p:sp>
        <p:nvSpPr>
          <p:cNvPr id="5" name="TextBox 4"/>
          <p:cNvSpPr txBox="1"/>
          <p:nvPr/>
        </p:nvSpPr>
        <p:spPr>
          <a:xfrm>
            <a:off x="10477500" y="113962"/>
            <a:ext cx="1223925" cy="369332"/>
          </a:xfrm>
          <a:prstGeom prst="rect">
            <a:avLst/>
          </a:prstGeom>
          <a:noFill/>
        </p:spPr>
        <p:txBody>
          <a:bodyPr wrap="none" rtlCol="0">
            <a:spAutoFit/>
          </a:bodyPr>
          <a:lstStyle/>
          <a:p>
            <a:r>
              <a:rPr lang="en-GB" dirty="0"/>
              <a:t>Installation</a:t>
            </a:r>
            <a:endParaRPr lang="fr-FR" dirty="0"/>
          </a:p>
        </p:txBody>
      </p:sp>
      <p:sp>
        <p:nvSpPr>
          <p:cNvPr id="2" name="Rectangle 1"/>
          <p:cNvSpPr/>
          <p:nvPr/>
        </p:nvSpPr>
        <p:spPr>
          <a:xfrm>
            <a:off x="1943100" y="2144236"/>
            <a:ext cx="7200900" cy="2677656"/>
          </a:xfrm>
          <a:prstGeom prst="rect">
            <a:avLst/>
          </a:prstGeom>
        </p:spPr>
        <p:txBody>
          <a:bodyPr wrap="square">
            <a:spAutoFit/>
          </a:bodyPr>
          <a:lstStyle/>
          <a:p>
            <a:pPr marL="342900" indent="-342900">
              <a:buFont typeface="Arial" panose="020B0604020202020204" pitchFamily="34" charset="0"/>
              <a:buChar char="•"/>
            </a:pPr>
            <a:r>
              <a:rPr lang="en-GB" sz="2400" dirty="0">
                <a:latin typeface="CMSS10"/>
              </a:rPr>
              <a:t>Optical encoders look robust but are relatively fragile </a:t>
            </a:r>
          </a:p>
          <a:p>
            <a:pPr marL="342900" indent="-342900">
              <a:buFont typeface="Arial" panose="020B0604020202020204" pitchFamily="34" charset="0"/>
              <a:buChar char="•"/>
            </a:pPr>
            <a:endParaRPr lang="en-GB" sz="2400" dirty="0">
              <a:latin typeface="CMSS10"/>
            </a:endParaRPr>
          </a:p>
          <a:p>
            <a:pPr marL="342900" indent="-342900">
              <a:buFont typeface="Arial" panose="020B0604020202020204" pitchFamily="34" charset="0"/>
              <a:buChar char="•"/>
            </a:pPr>
            <a:r>
              <a:rPr lang="en-GB" sz="2400" dirty="0">
                <a:latin typeface="CMSS10"/>
              </a:rPr>
              <a:t>Shafts must be correctly aligned and coupled </a:t>
            </a:r>
          </a:p>
          <a:p>
            <a:pPr marL="342900" indent="-342900">
              <a:buFont typeface="Arial" panose="020B0604020202020204" pitchFamily="34" charset="0"/>
              <a:buChar char="•"/>
            </a:pPr>
            <a:endParaRPr lang="en-GB" sz="2400" dirty="0">
              <a:latin typeface="CMSS10"/>
            </a:endParaRPr>
          </a:p>
          <a:p>
            <a:pPr marL="342900" indent="-342900">
              <a:buFont typeface="Arial" panose="020B0604020202020204" pitchFamily="34" charset="0"/>
              <a:buChar char="•"/>
            </a:pPr>
            <a:r>
              <a:rPr lang="en-GB" sz="2400" dirty="0">
                <a:latin typeface="CMSS10"/>
              </a:rPr>
              <a:t>Electrical connections must be of a high quality - noise can lead to false counts.</a:t>
            </a:r>
            <a:endParaRPr lang="en-GB" sz="2400" dirty="0"/>
          </a:p>
        </p:txBody>
      </p:sp>
    </p:spTree>
    <p:extLst>
      <p:ext uri="{BB962C8B-B14F-4D97-AF65-F5344CB8AC3E}">
        <p14:creationId xmlns:p14="http://schemas.microsoft.com/office/powerpoint/2010/main" val="2472453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Characteristics of a transducer - 1</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4" name="Rectangle 3"/>
          <p:cNvSpPr/>
          <p:nvPr/>
        </p:nvSpPr>
        <p:spPr>
          <a:xfrm>
            <a:off x="773430" y="1666438"/>
            <a:ext cx="11164570" cy="2031325"/>
          </a:xfrm>
          <a:prstGeom prst="rect">
            <a:avLst/>
          </a:prstGeom>
        </p:spPr>
        <p:txBody>
          <a:bodyPr wrap="square">
            <a:spAutoFit/>
          </a:bodyPr>
          <a:lstStyle/>
          <a:p>
            <a:pPr marL="285750" indent="-285750">
              <a:buFont typeface="Arial" panose="020B0604020202020204" pitchFamily="34" charset="0"/>
              <a:buChar char="•"/>
            </a:pPr>
            <a:r>
              <a:rPr lang="en-GB" b="1" dirty="0"/>
              <a:t>Accuracy</a:t>
            </a:r>
            <a:r>
              <a:rPr lang="en-GB" dirty="0"/>
              <a:t> is a measure of how the output of the transducer relates to the true value at the input. </a:t>
            </a:r>
          </a:p>
          <a:p>
            <a:pPr marL="742950" lvl="1" indent="-285750">
              <a:buFont typeface="Arial" panose="020B0604020202020204" pitchFamily="34" charset="0"/>
              <a:buChar char="•"/>
            </a:pPr>
            <a:r>
              <a:rPr lang="en-GB" dirty="0"/>
              <a:t>The value needs to be qualified by a statement of which errors are being considered </a:t>
            </a:r>
          </a:p>
          <a:p>
            <a:pPr marL="742950" lvl="1" indent="-285750">
              <a:buFont typeface="Arial" panose="020B0604020202020204" pitchFamily="34" charset="0"/>
              <a:buChar char="•"/>
            </a:pPr>
            <a:r>
              <a:rPr lang="en-GB" dirty="0"/>
              <a:t>Provide the conditions under which they occur.</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Dead band </a:t>
            </a:r>
            <a:r>
              <a:rPr lang="en-GB" dirty="0"/>
              <a:t>is the largest change in input to which the transducer will fail to respond; this is normally caused by mechanical effects such as friction, backlash, or hysteresis.</a:t>
            </a:r>
          </a:p>
        </p:txBody>
      </p:sp>
    </p:spTree>
    <p:extLst>
      <p:ext uri="{BB962C8B-B14F-4D97-AF65-F5344CB8AC3E}">
        <p14:creationId xmlns:p14="http://schemas.microsoft.com/office/powerpoint/2010/main" val="1950162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Encoder to motor</a:t>
            </a:r>
            <a:endParaRPr lang="fr-FR" sz="2400" dirty="0">
              <a:solidFill>
                <a:schemeClr val="tx1"/>
              </a:solidFill>
            </a:endParaRPr>
          </a:p>
        </p:txBody>
      </p:sp>
      <p:pic>
        <p:nvPicPr>
          <p:cNvPr id="2" name="Picture 1"/>
          <p:cNvPicPr>
            <a:picLocks noChangeAspect="1"/>
          </p:cNvPicPr>
          <p:nvPr/>
        </p:nvPicPr>
        <p:blipFill>
          <a:blip r:embed="rId2"/>
          <a:stretch>
            <a:fillRect/>
          </a:stretch>
        </p:blipFill>
        <p:spPr>
          <a:xfrm>
            <a:off x="2916980" y="2057400"/>
            <a:ext cx="7796168" cy="3363685"/>
          </a:xfrm>
          <a:prstGeom prst="rect">
            <a:avLst/>
          </a:prstGeom>
        </p:spPr>
      </p:pic>
      <p:sp>
        <p:nvSpPr>
          <p:cNvPr id="6" name="TextBox 5"/>
          <p:cNvSpPr txBox="1"/>
          <p:nvPr/>
        </p:nvSpPr>
        <p:spPr>
          <a:xfrm>
            <a:off x="10477500" y="113962"/>
            <a:ext cx="1223925" cy="369332"/>
          </a:xfrm>
          <a:prstGeom prst="rect">
            <a:avLst/>
          </a:prstGeom>
          <a:noFill/>
        </p:spPr>
        <p:txBody>
          <a:bodyPr wrap="none" rtlCol="0">
            <a:spAutoFit/>
          </a:bodyPr>
          <a:lstStyle/>
          <a:p>
            <a:r>
              <a:rPr lang="en-GB" dirty="0"/>
              <a:t>Installation</a:t>
            </a:r>
            <a:endParaRPr lang="fr-FR" dirty="0"/>
          </a:p>
        </p:txBody>
      </p:sp>
    </p:spTree>
    <p:extLst>
      <p:ext uri="{BB962C8B-B14F-4D97-AF65-F5344CB8AC3E}">
        <p14:creationId xmlns:p14="http://schemas.microsoft.com/office/powerpoint/2010/main" val="27770064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Linear</a:t>
            </a:r>
            <a:endParaRPr lang="fr-FR" sz="2400" dirty="0">
              <a:solidFill>
                <a:schemeClr val="tx1"/>
              </a:solidFill>
            </a:endParaRPr>
          </a:p>
        </p:txBody>
      </p:sp>
      <p:pic>
        <p:nvPicPr>
          <p:cNvPr id="4" name="Picture 3"/>
          <p:cNvPicPr>
            <a:picLocks noChangeAspect="1"/>
          </p:cNvPicPr>
          <p:nvPr/>
        </p:nvPicPr>
        <p:blipFill>
          <a:blip r:embed="rId2"/>
          <a:stretch>
            <a:fillRect/>
          </a:stretch>
        </p:blipFill>
        <p:spPr>
          <a:xfrm>
            <a:off x="2452909" y="1548706"/>
            <a:ext cx="6439857" cy="4329580"/>
          </a:xfrm>
          <a:prstGeom prst="rect">
            <a:avLst/>
          </a:prstGeom>
        </p:spPr>
      </p:pic>
      <p:sp>
        <p:nvSpPr>
          <p:cNvPr id="6" name="TextBox 5"/>
          <p:cNvSpPr txBox="1"/>
          <p:nvPr/>
        </p:nvSpPr>
        <p:spPr>
          <a:xfrm>
            <a:off x="10477500" y="113962"/>
            <a:ext cx="1223925" cy="369332"/>
          </a:xfrm>
          <a:prstGeom prst="rect">
            <a:avLst/>
          </a:prstGeom>
          <a:noFill/>
        </p:spPr>
        <p:txBody>
          <a:bodyPr wrap="none" rtlCol="0">
            <a:spAutoFit/>
          </a:bodyPr>
          <a:lstStyle/>
          <a:p>
            <a:r>
              <a:rPr lang="en-GB" dirty="0"/>
              <a:t>Installation</a:t>
            </a:r>
            <a:endParaRPr lang="fr-FR" dirty="0"/>
          </a:p>
        </p:txBody>
      </p:sp>
    </p:spTree>
    <p:extLst>
      <p:ext uri="{BB962C8B-B14F-4D97-AF65-F5344CB8AC3E}">
        <p14:creationId xmlns:p14="http://schemas.microsoft.com/office/powerpoint/2010/main" val="24967537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Switch Provision</a:t>
            </a:r>
            <a:endParaRPr lang="fr-FR" sz="2400" dirty="0">
              <a:solidFill>
                <a:schemeClr val="tx1"/>
              </a:solidFill>
            </a:endParaRPr>
          </a:p>
        </p:txBody>
      </p:sp>
      <p:sp>
        <p:nvSpPr>
          <p:cNvPr id="6" name="TextBox 5"/>
          <p:cNvSpPr txBox="1"/>
          <p:nvPr/>
        </p:nvSpPr>
        <p:spPr>
          <a:xfrm>
            <a:off x="10477500" y="113962"/>
            <a:ext cx="1223925" cy="369332"/>
          </a:xfrm>
          <a:prstGeom prst="rect">
            <a:avLst/>
          </a:prstGeom>
          <a:noFill/>
        </p:spPr>
        <p:txBody>
          <a:bodyPr wrap="none" rtlCol="0">
            <a:spAutoFit/>
          </a:bodyPr>
          <a:lstStyle/>
          <a:p>
            <a:r>
              <a:rPr lang="en-GB" dirty="0"/>
              <a:t>Installation</a:t>
            </a:r>
            <a:endParaRPr lang="fr-FR" dirty="0"/>
          </a:p>
        </p:txBody>
      </p:sp>
      <p:sp>
        <p:nvSpPr>
          <p:cNvPr id="2" name="Rectangle 1"/>
          <p:cNvSpPr/>
          <p:nvPr/>
        </p:nvSpPr>
        <p:spPr>
          <a:xfrm>
            <a:off x="1308100" y="1701800"/>
            <a:ext cx="9385300" cy="2677656"/>
          </a:xfrm>
          <a:prstGeom prst="rect">
            <a:avLst/>
          </a:prstGeom>
        </p:spPr>
        <p:txBody>
          <a:bodyPr wrap="square">
            <a:spAutoFit/>
          </a:bodyPr>
          <a:lstStyle/>
          <a:p>
            <a:pPr marL="342900" indent="-342900">
              <a:buFont typeface="Arial" panose="020B0604020202020204" pitchFamily="34" charset="0"/>
              <a:buChar char="•"/>
            </a:pPr>
            <a:r>
              <a:rPr lang="en-GB" sz="2400" dirty="0">
                <a:latin typeface="CMSS10"/>
              </a:rPr>
              <a:t>To maintain correct operation of a drive system, and number of switches are provides.</a:t>
            </a:r>
          </a:p>
          <a:p>
            <a:pPr marL="342900" indent="-342900">
              <a:buFont typeface="Arial" panose="020B0604020202020204" pitchFamily="34" charset="0"/>
              <a:buChar char="•"/>
            </a:pPr>
            <a:endParaRPr lang="en-GB" sz="2400" dirty="0">
              <a:latin typeface="CMSSBX10"/>
            </a:endParaRPr>
          </a:p>
          <a:p>
            <a:pPr marL="342900" indent="-342900">
              <a:buFont typeface="Arial" panose="020B0604020202020204" pitchFamily="34" charset="0"/>
              <a:buChar char="•"/>
            </a:pPr>
            <a:r>
              <a:rPr lang="en-GB" sz="2400" dirty="0">
                <a:latin typeface="CMSSBX10"/>
              </a:rPr>
              <a:t>Datum or home switch </a:t>
            </a:r>
            <a:r>
              <a:rPr lang="en-GB" sz="2400" dirty="0">
                <a:latin typeface="CMSS10"/>
              </a:rPr>
              <a:t>to provide a reference point for the measurement system.</a:t>
            </a:r>
          </a:p>
          <a:p>
            <a:pPr marL="342900" indent="-342900">
              <a:buFont typeface="Arial" panose="020B0604020202020204" pitchFamily="34" charset="0"/>
              <a:buChar char="•"/>
            </a:pPr>
            <a:endParaRPr lang="en-GB" sz="2400" dirty="0">
              <a:latin typeface="CMSSBX10"/>
            </a:endParaRPr>
          </a:p>
          <a:p>
            <a:pPr marL="342900" indent="-342900">
              <a:buFont typeface="Arial" panose="020B0604020202020204" pitchFamily="34" charset="0"/>
              <a:buChar char="•"/>
            </a:pPr>
            <a:r>
              <a:rPr lang="en-GB" sz="2400" dirty="0">
                <a:latin typeface="CMSSBX10"/>
              </a:rPr>
              <a:t>Limit switch </a:t>
            </a:r>
            <a:r>
              <a:rPr lang="en-GB" sz="2400" dirty="0">
                <a:latin typeface="CMSS10"/>
              </a:rPr>
              <a:t>to prevent damage to the system.</a:t>
            </a:r>
            <a:endParaRPr lang="en-GB" sz="2400" dirty="0"/>
          </a:p>
        </p:txBody>
      </p:sp>
    </p:spTree>
    <p:extLst>
      <p:ext uri="{BB962C8B-B14F-4D97-AF65-F5344CB8AC3E}">
        <p14:creationId xmlns:p14="http://schemas.microsoft.com/office/powerpoint/2010/main" val="3648810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Datum Switch: 1</a:t>
            </a:r>
            <a:endParaRPr lang="fr-FR" sz="2400" dirty="0">
              <a:solidFill>
                <a:schemeClr val="tx1"/>
              </a:solidFill>
            </a:endParaRPr>
          </a:p>
        </p:txBody>
      </p:sp>
      <p:sp>
        <p:nvSpPr>
          <p:cNvPr id="6" name="TextBox 5"/>
          <p:cNvSpPr txBox="1"/>
          <p:nvPr/>
        </p:nvSpPr>
        <p:spPr>
          <a:xfrm>
            <a:off x="10477500" y="113962"/>
            <a:ext cx="1223925" cy="369332"/>
          </a:xfrm>
          <a:prstGeom prst="rect">
            <a:avLst/>
          </a:prstGeom>
          <a:noFill/>
        </p:spPr>
        <p:txBody>
          <a:bodyPr wrap="none" rtlCol="0">
            <a:spAutoFit/>
          </a:bodyPr>
          <a:lstStyle/>
          <a:p>
            <a:r>
              <a:rPr lang="en-GB" dirty="0"/>
              <a:t>Installation</a:t>
            </a:r>
            <a:endParaRPr lang="fr-FR" dirty="0"/>
          </a:p>
        </p:txBody>
      </p:sp>
      <p:sp>
        <p:nvSpPr>
          <p:cNvPr id="2" name="Rectangle 1"/>
          <p:cNvSpPr/>
          <p:nvPr/>
        </p:nvSpPr>
        <p:spPr>
          <a:xfrm>
            <a:off x="1308100" y="1701800"/>
            <a:ext cx="9385300" cy="830997"/>
          </a:xfrm>
          <a:prstGeom prst="rect">
            <a:avLst/>
          </a:prstGeom>
        </p:spPr>
        <p:txBody>
          <a:bodyPr wrap="square">
            <a:spAutoFit/>
          </a:bodyPr>
          <a:lstStyle/>
          <a:p>
            <a:pPr marL="342900" indent="-342900">
              <a:buFont typeface="Arial" panose="020B0604020202020204" pitchFamily="34" charset="0"/>
              <a:buChar char="•"/>
            </a:pPr>
            <a:r>
              <a:rPr lang="en-GB" sz="2400" dirty="0"/>
              <a:t>Consider a lead screw with a semi-absolute encoder, the output of the encoder as a function of position is: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7784" y="3368841"/>
            <a:ext cx="11173641" cy="1114853"/>
          </a:xfrm>
          <a:prstGeom prst="rect">
            <a:avLst/>
          </a:prstGeom>
        </p:spPr>
      </p:pic>
    </p:spTree>
    <p:extLst>
      <p:ext uri="{BB962C8B-B14F-4D97-AF65-F5344CB8AC3E}">
        <p14:creationId xmlns:p14="http://schemas.microsoft.com/office/powerpoint/2010/main" val="24617609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Position Transducers - Overview</a:t>
            </a:r>
            <a:endParaRPr lang="fr-FR" sz="2400" dirty="0">
              <a:solidFill>
                <a:schemeClr val="tx1"/>
              </a:solidFill>
            </a:endParaRPr>
          </a:p>
        </p:txBody>
      </p:sp>
      <p:sp>
        <p:nvSpPr>
          <p:cNvPr id="5" name="TextBox 4"/>
          <p:cNvSpPr txBox="1"/>
          <p:nvPr/>
        </p:nvSpPr>
        <p:spPr>
          <a:xfrm>
            <a:off x="7150100" y="113962"/>
            <a:ext cx="2107885" cy="369332"/>
          </a:xfrm>
          <a:prstGeom prst="rect">
            <a:avLst/>
          </a:prstGeom>
          <a:noFill/>
        </p:spPr>
        <p:txBody>
          <a:bodyPr wrap="none" rtlCol="0">
            <a:spAutoFit/>
          </a:bodyPr>
          <a:lstStyle/>
          <a:p>
            <a:r>
              <a:rPr lang="en-GB" dirty="0"/>
              <a:t>Position Transducers</a:t>
            </a:r>
            <a:endParaRPr lang="fr-FR" dirty="0"/>
          </a:p>
        </p:txBody>
      </p:sp>
      <p:sp>
        <p:nvSpPr>
          <p:cNvPr id="4" name="Rectangle 3"/>
          <p:cNvSpPr/>
          <p:nvPr/>
        </p:nvSpPr>
        <p:spPr>
          <a:xfrm>
            <a:off x="1308100" y="1562438"/>
            <a:ext cx="9232900" cy="4524315"/>
          </a:xfrm>
          <a:prstGeom prst="rect">
            <a:avLst/>
          </a:prstGeom>
        </p:spPr>
        <p:txBody>
          <a:bodyPr wrap="square">
            <a:spAutoFit/>
          </a:bodyPr>
          <a:lstStyle/>
          <a:p>
            <a:r>
              <a:rPr lang="en-GB" sz="2400" b="1" u="sng" dirty="0"/>
              <a:t>Incremental</a:t>
            </a:r>
            <a:r>
              <a:rPr lang="en-GB" sz="2400" dirty="0"/>
              <a:t>: an encoder that produces a set number of pulses per revolution, which are counted to produce the positional information. If the power is lost, or the data is corrupted, </a:t>
            </a:r>
            <a:r>
              <a:rPr lang="en-GB" sz="2400" dirty="0" err="1"/>
              <a:t>rezeroing</a:t>
            </a:r>
            <a:r>
              <a:rPr lang="en-GB" sz="2400" dirty="0"/>
              <a:t> is required to obtain the true information.</a:t>
            </a:r>
          </a:p>
          <a:p>
            <a:endParaRPr lang="en-GB" sz="2400" dirty="0"/>
          </a:p>
          <a:p>
            <a:r>
              <a:rPr lang="en-GB" sz="2400" b="1" u="sng" dirty="0"/>
              <a:t>Semi-absolute</a:t>
            </a:r>
            <a:r>
              <a:rPr lang="en-GB" sz="2400" dirty="0"/>
              <a:t>: An incremental encoder can be improved by the addition of a once-per-revolution marker; this will correct against noise in the system, but complete </a:t>
            </a:r>
            <a:r>
              <a:rPr lang="en-GB" sz="2400" dirty="0" err="1"/>
              <a:t>rezeroing</a:t>
            </a:r>
            <a:r>
              <a:rPr lang="en-GB" sz="2400" dirty="0"/>
              <a:t> will still be required after a power loss, because the counting of the number of revolutions is also lost.</a:t>
            </a:r>
          </a:p>
          <a:p>
            <a:endParaRPr lang="en-GB" sz="2400" dirty="0"/>
          </a:p>
          <a:p>
            <a:r>
              <a:rPr lang="en-GB" sz="2400" b="1" u="sng" dirty="0"/>
              <a:t>Absolute</a:t>
            </a:r>
            <a:r>
              <a:rPr lang="en-GB" sz="2400" dirty="0"/>
              <a:t>: will maintain the zero and thus it will provide true</a:t>
            </a:r>
          </a:p>
          <a:p>
            <a:r>
              <a:rPr lang="en-GB" sz="2400" dirty="0"/>
              <a:t>information despite a loss of power for any length of time.</a:t>
            </a:r>
          </a:p>
        </p:txBody>
      </p:sp>
    </p:spTree>
    <p:extLst>
      <p:ext uri="{BB962C8B-B14F-4D97-AF65-F5344CB8AC3E}">
        <p14:creationId xmlns:p14="http://schemas.microsoft.com/office/powerpoint/2010/main" val="367370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Datum Switch: 2</a:t>
            </a:r>
            <a:endParaRPr lang="fr-FR" sz="2400" dirty="0">
              <a:solidFill>
                <a:schemeClr val="tx1"/>
              </a:solidFill>
            </a:endParaRPr>
          </a:p>
        </p:txBody>
      </p:sp>
      <p:sp>
        <p:nvSpPr>
          <p:cNvPr id="6" name="TextBox 5"/>
          <p:cNvSpPr txBox="1"/>
          <p:nvPr/>
        </p:nvSpPr>
        <p:spPr>
          <a:xfrm>
            <a:off x="10477500" y="113962"/>
            <a:ext cx="1223925" cy="369332"/>
          </a:xfrm>
          <a:prstGeom prst="rect">
            <a:avLst/>
          </a:prstGeom>
          <a:noFill/>
        </p:spPr>
        <p:txBody>
          <a:bodyPr wrap="none" rtlCol="0">
            <a:spAutoFit/>
          </a:bodyPr>
          <a:lstStyle/>
          <a:p>
            <a:r>
              <a:rPr lang="en-GB" dirty="0"/>
              <a:t>Installation</a:t>
            </a:r>
            <a:endParaRPr lang="fr-FR" dirty="0"/>
          </a:p>
        </p:txBody>
      </p:sp>
      <p:sp>
        <p:nvSpPr>
          <p:cNvPr id="2" name="Rectangle 1"/>
          <p:cNvSpPr/>
          <p:nvPr/>
        </p:nvSpPr>
        <p:spPr>
          <a:xfrm>
            <a:off x="1308100" y="1701800"/>
            <a:ext cx="9385300" cy="461665"/>
          </a:xfrm>
          <a:prstGeom prst="rect">
            <a:avLst/>
          </a:prstGeom>
        </p:spPr>
        <p:txBody>
          <a:bodyPr wrap="square">
            <a:spAutoFit/>
          </a:bodyPr>
          <a:lstStyle/>
          <a:p>
            <a:pPr marL="342900" indent="-342900">
              <a:buFont typeface="Arial" panose="020B0604020202020204" pitchFamily="34" charset="0"/>
              <a:buChar char="•"/>
            </a:pPr>
            <a:r>
              <a:rPr lang="en-GB" sz="2400" dirty="0"/>
              <a:t>Addition of a datum switch</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6700" y="2163465"/>
            <a:ext cx="5864828" cy="4020767"/>
          </a:xfrm>
          <a:prstGeom prst="rect">
            <a:avLst/>
          </a:prstGeom>
        </p:spPr>
      </p:pic>
    </p:spTree>
    <p:extLst>
      <p:ext uri="{BB962C8B-B14F-4D97-AF65-F5344CB8AC3E}">
        <p14:creationId xmlns:p14="http://schemas.microsoft.com/office/powerpoint/2010/main" val="3247477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Datum Switch: 2</a:t>
            </a:r>
            <a:endParaRPr lang="fr-FR" sz="2400" dirty="0">
              <a:solidFill>
                <a:schemeClr val="tx1"/>
              </a:solidFill>
            </a:endParaRPr>
          </a:p>
        </p:txBody>
      </p:sp>
      <p:sp>
        <p:nvSpPr>
          <p:cNvPr id="6" name="TextBox 5"/>
          <p:cNvSpPr txBox="1"/>
          <p:nvPr/>
        </p:nvSpPr>
        <p:spPr>
          <a:xfrm>
            <a:off x="10477500" y="113962"/>
            <a:ext cx="1223925" cy="369332"/>
          </a:xfrm>
          <a:prstGeom prst="rect">
            <a:avLst/>
          </a:prstGeom>
          <a:noFill/>
        </p:spPr>
        <p:txBody>
          <a:bodyPr wrap="none" rtlCol="0">
            <a:spAutoFit/>
          </a:bodyPr>
          <a:lstStyle/>
          <a:p>
            <a:r>
              <a:rPr lang="en-GB" dirty="0"/>
              <a:t>Installation</a:t>
            </a:r>
            <a:endParaRPr lang="fr-FR" dirty="0"/>
          </a:p>
        </p:txBody>
      </p:sp>
      <p:sp>
        <p:nvSpPr>
          <p:cNvPr id="2" name="Rectangle 1"/>
          <p:cNvSpPr/>
          <p:nvPr/>
        </p:nvSpPr>
        <p:spPr>
          <a:xfrm>
            <a:off x="1308100" y="1701800"/>
            <a:ext cx="9385300" cy="461665"/>
          </a:xfrm>
          <a:prstGeom prst="rect">
            <a:avLst/>
          </a:prstGeom>
        </p:spPr>
        <p:txBody>
          <a:bodyPr wrap="square">
            <a:spAutoFit/>
          </a:bodyPr>
          <a:lstStyle/>
          <a:p>
            <a:pPr marL="342900" indent="-342900">
              <a:buFont typeface="Arial" panose="020B0604020202020204" pitchFamily="34" charset="0"/>
              <a:buChar char="•"/>
            </a:pPr>
            <a:r>
              <a:rPr lang="en-GB" sz="2400" dirty="0"/>
              <a:t>Output of the encoder and switch as a function of position.</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7902" y="2506365"/>
            <a:ext cx="7965695" cy="3461298"/>
          </a:xfrm>
          <a:prstGeom prst="rect">
            <a:avLst/>
          </a:prstGeom>
        </p:spPr>
      </p:pic>
    </p:spTree>
    <p:extLst>
      <p:ext uri="{BB962C8B-B14F-4D97-AF65-F5344CB8AC3E}">
        <p14:creationId xmlns:p14="http://schemas.microsoft.com/office/powerpoint/2010/main" val="31662282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Limit switches</a:t>
            </a:r>
            <a:endParaRPr lang="fr-FR" sz="2400" dirty="0">
              <a:solidFill>
                <a:schemeClr val="tx1"/>
              </a:solidFill>
            </a:endParaRPr>
          </a:p>
        </p:txBody>
      </p:sp>
      <p:sp>
        <p:nvSpPr>
          <p:cNvPr id="6" name="TextBox 5"/>
          <p:cNvSpPr txBox="1"/>
          <p:nvPr/>
        </p:nvSpPr>
        <p:spPr>
          <a:xfrm>
            <a:off x="10477500" y="113962"/>
            <a:ext cx="1223925" cy="369332"/>
          </a:xfrm>
          <a:prstGeom prst="rect">
            <a:avLst/>
          </a:prstGeom>
          <a:noFill/>
        </p:spPr>
        <p:txBody>
          <a:bodyPr wrap="none" rtlCol="0">
            <a:spAutoFit/>
          </a:bodyPr>
          <a:lstStyle/>
          <a:p>
            <a:r>
              <a:rPr lang="en-GB" dirty="0"/>
              <a:t>Installation</a:t>
            </a:r>
            <a:endParaRPr lang="fr-FR" dirty="0"/>
          </a:p>
        </p:txBody>
      </p:sp>
      <p:sp>
        <p:nvSpPr>
          <p:cNvPr id="2" name="Rectangle 1"/>
          <p:cNvSpPr/>
          <p:nvPr/>
        </p:nvSpPr>
        <p:spPr>
          <a:xfrm>
            <a:off x="1308100" y="1701800"/>
            <a:ext cx="9385300" cy="3970318"/>
          </a:xfrm>
          <a:prstGeom prst="rect">
            <a:avLst/>
          </a:prstGeom>
        </p:spPr>
        <p:txBody>
          <a:bodyPr wrap="square">
            <a:spAutoFit/>
          </a:bodyPr>
          <a:lstStyle/>
          <a:p>
            <a:pPr marL="342900" indent="-342900">
              <a:buFont typeface="Arial" panose="020B0604020202020204" pitchFamily="34" charset="0"/>
              <a:buChar char="•"/>
            </a:pPr>
            <a:r>
              <a:rPr lang="en-GB" sz="2800" dirty="0"/>
              <a:t>In non-continuous rotating systems (e.g. </a:t>
            </a:r>
            <a:r>
              <a:rPr lang="en-GB" sz="2800" dirty="0" err="1"/>
              <a:t>leadscrew</a:t>
            </a:r>
            <a:r>
              <a:rPr lang="en-GB" sz="2800" dirty="0"/>
              <a:t> or linear drive) some method is required to prevent damage if the controller/programme tries to move the load past the end of the </a:t>
            </a:r>
            <a:r>
              <a:rPr lang="en-GB" sz="2800" dirty="0" err="1"/>
              <a:t>leadscrew</a:t>
            </a:r>
            <a:r>
              <a:rPr lang="en-GB" sz="2800" dirty="0"/>
              <a:t> or motors. This is the function of a </a:t>
            </a:r>
            <a:r>
              <a:rPr lang="en-GB" sz="2800" b="1" dirty="0"/>
              <a:t>LIMIT</a:t>
            </a:r>
            <a:r>
              <a:rPr lang="en-GB" sz="2800" dirty="0"/>
              <a:t> switch</a:t>
            </a:r>
          </a:p>
          <a:p>
            <a:pPr marL="342900" indent="-342900">
              <a:buFont typeface="Arial" panose="020B0604020202020204" pitchFamily="34" charset="0"/>
              <a:buChar char="•"/>
            </a:pPr>
            <a:r>
              <a:rPr lang="en-GB" sz="2800" dirty="0"/>
              <a:t>Prevents the drive moving past a specific point.</a:t>
            </a:r>
          </a:p>
          <a:p>
            <a:pPr marL="342900" indent="-342900">
              <a:buFont typeface="Arial" panose="020B0604020202020204" pitchFamily="34" charset="0"/>
              <a:buChar char="•"/>
            </a:pPr>
            <a:r>
              <a:rPr lang="en-GB" sz="2800" dirty="0"/>
              <a:t>Typically two options are available</a:t>
            </a:r>
          </a:p>
          <a:p>
            <a:pPr marL="800100" lvl="1" indent="-342900">
              <a:buFont typeface="Arial" panose="020B0604020202020204" pitchFamily="34" charset="0"/>
              <a:buChar char="•"/>
            </a:pPr>
            <a:r>
              <a:rPr lang="en-GB" sz="2800" dirty="0"/>
              <a:t>Controller function (soft limit)</a:t>
            </a:r>
          </a:p>
          <a:p>
            <a:pPr marL="800100" lvl="1" indent="-342900">
              <a:buFont typeface="Arial" panose="020B0604020202020204" pitchFamily="34" charset="0"/>
              <a:buChar char="•"/>
            </a:pPr>
            <a:r>
              <a:rPr lang="en-GB" sz="2800" dirty="0"/>
              <a:t>Hard wired into the drive - does not rely on software.</a:t>
            </a:r>
          </a:p>
        </p:txBody>
      </p:sp>
    </p:spTree>
    <p:extLst>
      <p:ext uri="{BB962C8B-B14F-4D97-AF65-F5344CB8AC3E}">
        <p14:creationId xmlns:p14="http://schemas.microsoft.com/office/powerpoint/2010/main" val="703249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Typical drive interconnections</a:t>
            </a:r>
            <a:endParaRPr lang="fr-FR" sz="2400" dirty="0">
              <a:solidFill>
                <a:schemeClr val="tx1"/>
              </a:solidFill>
            </a:endParaRPr>
          </a:p>
        </p:txBody>
      </p:sp>
      <p:sp>
        <p:nvSpPr>
          <p:cNvPr id="6" name="TextBox 5"/>
          <p:cNvSpPr txBox="1"/>
          <p:nvPr/>
        </p:nvSpPr>
        <p:spPr>
          <a:xfrm>
            <a:off x="10477500" y="113962"/>
            <a:ext cx="1223925" cy="369332"/>
          </a:xfrm>
          <a:prstGeom prst="rect">
            <a:avLst/>
          </a:prstGeom>
          <a:noFill/>
        </p:spPr>
        <p:txBody>
          <a:bodyPr wrap="none" rtlCol="0">
            <a:spAutoFit/>
          </a:bodyPr>
          <a:lstStyle/>
          <a:p>
            <a:r>
              <a:rPr lang="en-GB" dirty="0"/>
              <a:t>Installation</a:t>
            </a:r>
            <a:endParaRPr lang="fr-FR"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54434" y="1548706"/>
            <a:ext cx="6195588" cy="4458394"/>
          </a:xfrm>
          <a:prstGeom prst="rect">
            <a:avLst/>
          </a:prstGeom>
        </p:spPr>
      </p:pic>
    </p:spTree>
    <p:extLst>
      <p:ext uri="{BB962C8B-B14F-4D97-AF65-F5344CB8AC3E}">
        <p14:creationId xmlns:p14="http://schemas.microsoft.com/office/powerpoint/2010/main" val="69229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Characteristics of a transducer - 2</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4" name="Rectangle 3"/>
          <p:cNvSpPr/>
          <p:nvPr/>
        </p:nvSpPr>
        <p:spPr>
          <a:xfrm>
            <a:off x="1962150" y="2403039"/>
            <a:ext cx="8293100" cy="2585323"/>
          </a:xfrm>
          <a:prstGeom prst="rect">
            <a:avLst/>
          </a:prstGeom>
        </p:spPr>
        <p:txBody>
          <a:bodyPr wrap="square">
            <a:spAutoFit/>
          </a:bodyPr>
          <a:lstStyle/>
          <a:p>
            <a:r>
              <a:rPr lang="en-GB" b="1" dirty="0"/>
              <a:t>Drift</a:t>
            </a:r>
            <a:r>
              <a:rPr lang="en-GB" dirty="0"/>
              <a:t> is the variation in the transducer's output which is not caused by a change in the input; typically, it is caused by thermal effects on the transducer or on its conditioning</a:t>
            </a:r>
          </a:p>
          <a:p>
            <a:r>
              <a:rPr lang="en-GB" dirty="0"/>
              <a:t>system.</a:t>
            </a:r>
          </a:p>
          <a:p>
            <a:endParaRPr lang="en-GB" dirty="0"/>
          </a:p>
          <a:p>
            <a:r>
              <a:rPr lang="en-GB" b="1" dirty="0"/>
              <a:t>Linearity</a:t>
            </a:r>
            <a:r>
              <a:rPr lang="en-GB" dirty="0"/>
              <a:t> is a measure of the consistency of the input/output ratio over the useful range of the transducer. </a:t>
            </a:r>
          </a:p>
          <a:p>
            <a:endParaRPr lang="en-GB" dirty="0"/>
          </a:p>
          <a:p>
            <a:r>
              <a:rPr lang="en-GB" b="1" dirty="0"/>
              <a:t>Repeatability</a:t>
            </a:r>
            <a:r>
              <a:rPr lang="en-GB" dirty="0"/>
              <a:t> is a measure of the closeness with which a group of output values agree for a constant input, under a given set of environmental conditions.</a:t>
            </a:r>
          </a:p>
        </p:txBody>
      </p:sp>
    </p:spTree>
    <p:extLst>
      <p:ext uri="{BB962C8B-B14F-4D97-AF65-F5344CB8AC3E}">
        <p14:creationId xmlns:p14="http://schemas.microsoft.com/office/powerpoint/2010/main" val="3007741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Characteristics of a transducer - 3</a:t>
            </a:r>
            <a:endParaRPr lang="fr-FR" sz="2400" dirty="0">
              <a:solidFill>
                <a:schemeClr val="tx1"/>
              </a:solidFill>
            </a:endParaRPr>
          </a:p>
        </p:txBody>
      </p:sp>
      <p:sp>
        <p:nvSpPr>
          <p:cNvPr id="5" name="TextBox 4"/>
          <p:cNvSpPr txBox="1"/>
          <p:nvPr/>
        </p:nvSpPr>
        <p:spPr>
          <a:xfrm>
            <a:off x="292100" y="127000"/>
            <a:ext cx="1352230" cy="369332"/>
          </a:xfrm>
          <a:prstGeom prst="rect">
            <a:avLst/>
          </a:prstGeom>
          <a:noFill/>
        </p:spPr>
        <p:txBody>
          <a:bodyPr wrap="none" rtlCol="0">
            <a:spAutoFit/>
          </a:bodyPr>
          <a:lstStyle/>
          <a:p>
            <a:r>
              <a:rPr lang="en-GB" dirty="0"/>
              <a:t>Introduction</a:t>
            </a:r>
            <a:endParaRPr lang="fr-FR" dirty="0"/>
          </a:p>
        </p:txBody>
      </p:sp>
      <p:sp>
        <p:nvSpPr>
          <p:cNvPr id="4" name="Rectangle 3"/>
          <p:cNvSpPr/>
          <p:nvPr/>
        </p:nvSpPr>
        <p:spPr>
          <a:xfrm>
            <a:off x="1962150" y="2403039"/>
            <a:ext cx="8293100" cy="1754326"/>
          </a:xfrm>
          <a:prstGeom prst="rect">
            <a:avLst/>
          </a:prstGeom>
        </p:spPr>
        <p:txBody>
          <a:bodyPr wrap="square">
            <a:spAutoFit/>
          </a:bodyPr>
          <a:lstStyle/>
          <a:p>
            <a:r>
              <a:rPr lang="en-GB" b="1" dirty="0"/>
              <a:t>Resolution</a:t>
            </a:r>
            <a:r>
              <a:rPr lang="en-GB" dirty="0"/>
              <a:t> is the smallest change in the input that can be detected with certainty by the transducer.</a:t>
            </a:r>
          </a:p>
          <a:p>
            <a:endParaRPr lang="en-GB" dirty="0"/>
          </a:p>
          <a:p>
            <a:endParaRPr lang="en-GB" dirty="0"/>
          </a:p>
          <a:p>
            <a:r>
              <a:rPr lang="en-GB" b="1" dirty="0"/>
              <a:t>Sensitivity</a:t>
            </a:r>
            <a:r>
              <a:rPr lang="en-GB" dirty="0"/>
              <a:t> is the ratio of the change in the output to a given change in the input. This is sometimes referred to as the gain or the scale factor.</a:t>
            </a:r>
          </a:p>
        </p:txBody>
      </p:sp>
    </p:spTree>
    <p:extLst>
      <p:ext uri="{BB962C8B-B14F-4D97-AF65-F5344CB8AC3E}">
        <p14:creationId xmlns:p14="http://schemas.microsoft.com/office/powerpoint/2010/main" val="41554148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PRESENTATIONGUID" val="208e3174-c2f1-425c-9556-5b7e8395febf"/>
  <p:tag name="WASPOLLED" val="924CCA5393B349EFB665D953F574FAC1"/>
  <p:tag name="TPVERSION" val="6"/>
  <p:tag name="TPFULLVERSION" val="7.5.3.1"/>
  <p:tag name="PPTVERSION" val="15"/>
  <p:tag name="TPOS" val="2"/>
  <p:tag name="TPLASTSAVEVERSION" val="6.2 PC"/>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4905</TotalTime>
  <Words>3021</Words>
  <Application>Microsoft Office PowerPoint</Application>
  <PresentationFormat>Widescreen</PresentationFormat>
  <Paragraphs>398</Paragraphs>
  <Slides>78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Arial</vt:lpstr>
      <vt:lpstr>Calibri</vt:lpstr>
      <vt:lpstr>Calibri Light</vt:lpstr>
      <vt:lpstr>Cambria Math</vt:lpstr>
      <vt:lpstr>CMSS10</vt:lpstr>
      <vt:lpstr>CMSS12</vt:lpstr>
      <vt:lpstr>CMSS8</vt:lpstr>
      <vt:lpstr>CMSSBX10</vt:lpstr>
      <vt:lpstr>CMSSI10</vt:lpstr>
      <vt:lpstr>CMSSI8</vt:lpstr>
      <vt:lpstr>1_Office Theme</vt:lpstr>
      <vt:lpstr>PowerPoint Presentation</vt:lpstr>
      <vt:lpstr>Overview</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 f</dc:creator>
  <cp:lastModifiedBy>f f</cp:lastModifiedBy>
  <cp:revision>35</cp:revision>
  <dcterms:created xsi:type="dcterms:W3CDTF">2017-03-08T18:40:01Z</dcterms:created>
  <dcterms:modified xsi:type="dcterms:W3CDTF">2020-03-02T15:27:50Z</dcterms:modified>
</cp:coreProperties>
</file>